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Master+xml" PartName="/ppt/slideMasters/slideMaster5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6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6" r:id="rId5"/>
    <p:sldMasterId id="2147483667" r:id="rId6"/>
    <p:sldMasterId id="2147483668" r:id="rId7"/>
    <p:sldMasterId id="2147483669" r:id="rId8"/>
    <p:sldMasterId id="2147483670" r:id="rId9"/>
  </p:sldMasterIdLst>
  <p:notesMasterIdLst>
    <p:notesMasterId r:id="rId10"/>
  </p:notesMasterIdLst>
  <p:sldIdLst>
    <p:sldId id="256" r:id="rId11"/>
    <p:sldId id="257" r:id="rId12"/>
    <p:sldId id="258" r:id="rId13"/>
    <p:sldId id="259" r:id="rId14"/>
    <p:sldId id="260" r:id="rId15"/>
    <p:sldId id="261" r:id="rId16"/>
    <p:sldId id="262" r:id="rId17"/>
    <p:sldId id="263" r:id="rId18"/>
    <p:sldId id="264" r:id="rId19"/>
    <p:sldId id="265" r:id="rId20"/>
    <p:sldId id="266" r:id="rId21"/>
    <p:sldId id="267" r:id="rId22"/>
    <p:sldId id="268" r:id="rId23"/>
    <p:sldId id="269" r:id="rId24"/>
    <p:sldId id="270" r:id="rId25"/>
    <p:sldId id="271" r:id="rId26"/>
    <p:sldId id="272" r:id="rId27"/>
    <p:sldId id="273" r:id="rId28"/>
    <p:sldId id="274" r:id="rId29"/>
    <p:sldId id="275" r:id="rId30"/>
    <p:sldId id="276" r:id="rId31"/>
    <p:sldId id="277" r:id="rId32"/>
    <p:sldId id="278" r:id="rId33"/>
    <p:sldId id="279" r:id="rId34"/>
    <p:sldId id="280" r:id="rId35"/>
    <p:sldId id="281" r:id="rId36"/>
  </p:sldIdLst>
  <p:sldSz cy="5143500" cx="9144000"/>
  <p:notesSz cx="6858000" cy="9144000"/>
  <p:embeddedFontLst>
    <p:embeddedFont>
      <p:font typeface="Proxima Nova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078BF7C-54F9-4836-BF0C-6C9EFA175374}">
  <a:tblStyle styleId="{3078BF7C-54F9-4836-BF0C-6C9EFA17537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roximaNova-boldItalic.fntdata"/><Relationship Id="rId20" Type="http://schemas.openxmlformats.org/officeDocument/2006/relationships/slide" Target="slides/slide10.xml"/><Relationship Id="rId22" Type="http://schemas.openxmlformats.org/officeDocument/2006/relationships/slide" Target="slides/slide12.xml"/><Relationship Id="rId21" Type="http://schemas.openxmlformats.org/officeDocument/2006/relationships/slide" Target="slides/slide11.xml"/><Relationship Id="rId24" Type="http://schemas.openxmlformats.org/officeDocument/2006/relationships/slide" Target="slides/slide14.xml"/><Relationship Id="rId23" Type="http://schemas.openxmlformats.org/officeDocument/2006/relationships/slide" Target="slides/slide13.xml"/><Relationship Id="rId1" Type="http://schemas.openxmlformats.org/officeDocument/2006/relationships/theme" Target="theme/theme5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Master" Target="slideMasters/slideMaster5.xml"/><Relationship Id="rId26" Type="http://schemas.openxmlformats.org/officeDocument/2006/relationships/slide" Target="slides/slide16.xml"/><Relationship Id="rId25" Type="http://schemas.openxmlformats.org/officeDocument/2006/relationships/slide" Target="slides/slide15.xml"/><Relationship Id="rId28" Type="http://schemas.openxmlformats.org/officeDocument/2006/relationships/slide" Target="slides/slide18.xml"/><Relationship Id="rId27" Type="http://schemas.openxmlformats.org/officeDocument/2006/relationships/slide" Target="slides/slide17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slide" Target="slides/slide19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31" Type="http://schemas.openxmlformats.org/officeDocument/2006/relationships/slide" Target="slides/slide21.xml"/><Relationship Id="rId30" Type="http://schemas.openxmlformats.org/officeDocument/2006/relationships/slide" Target="slides/slide20.xml"/><Relationship Id="rId11" Type="http://schemas.openxmlformats.org/officeDocument/2006/relationships/slide" Target="slides/slide1.xml"/><Relationship Id="rId33" Type="http://schemas.openxmlformats.org/officeDocument/2006/relationships/slide" Target="slides/slide23.xml"/><Relationship Id="rId10" Type="http://schemas.openxmlformats.org/officeDocument/2006/relationships/notesMaster" Target="notesMasters/notesMaster1.xml"/><Relationship Id="rId32" Type="http://schemas.openxmlformats.org/officeDocument/2006/relationships/slide" Target="slides/slide22.xml"/><Relationship Id="rId13" Type="http://schemas.openxmlformats.org/officeDocument/2006/relationships/slide" Target="slides/slide3.xml"/><Relationship Id="rId35" Type="http://schemas.openxmlformats.org/officeDocument/2006/relationships/slide" Target="slides/slide25.xml"/><Relationship Id="rId12" Type="http://schemas.openxmlformats.org/officeDocument/2006/relationships/slide" Target="slides/slide2.xml"/><Relationship Id="rId34" Type="http://schemas.openxmlformats.org/officeDocument/2006/relationships/slide" Target="slides/slide24.xml"/><Relationship Id="rId15" Type="http://schemas.openxmlformats.org/officeDocument/2006/relationships/slide" Target="slides/slide5.xml"/><Relationship Id="rId37" Type="http://schemas.openxmlformats.org/officeDocument/2006/relationships/font" Target="fonts/ProximaNova-regular.fntdata"/><Relationship Id="rId14" Type="http://schemas.openxmlformats.org/officeDocument/2006/relationships/slide" Target="slides/slide4.xml"/><Relationship Id="rId36" Type="http://schemas.openxmlformats.org/officeDocument/2006/relationships/slide" Target="slides/slide26.xml"/><Relationship Id="rId17" Type="http://schemas.openxmlformats.org/officeDocument/2006/relationships/slide" Target="slides/slide7.xml"/><Relationship Id="rId39" Type="http://schemas.openxmlformats.org/officeDocument/2006/relationships/font" Target="fonts/ProximaNova-italic.fntdata"/><Relationship Id="rId16" Type="http://schemas.openxmlformats.org/officeDocument/2006/relationships/slide" Target="slides/slide6.xml"/><Relationship Id="rId38" Type="http://schemas.openxmlformats.org/officeDocument/2006/relationships/font" Target="fonts/ProximaNova-bold.fntdata"/><Relationship Id="rId19" Type="http://schemas.openxmlformats.org/officeDocument/2006/relationships/slide" Target="slides/slide9.xml"/><Relationship Id="rId18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jpg>
</file>

<file path=ppt/media/image41.png>
</file>

<file path=ppt/media/image42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640db688a5_3_29:notes"/>
          <p:cNvSpPr txBox="1"/>
          <p:nvPr>
            <p:ph idx="1" type="body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Gina</a:t>
            </a:r>
            <a:endParaRPr/>
          </a:p>
        </p:txBody>
      </p:sp>
      <p:sp>
        <p:nvSpPr>
          <p:cNvPr id="107" name="Google Shape;107;g1640db688a5_3_29:notes"/>
          <p:cNvSpPr/>
          <p:nvPr>
            <p:ph idx="2" type="sldImg"/>
          </p:nvPr>
        </p:nvSpPr>
        <p:spPr>
          <a:xfrm>
            <a:off x="1885950" y="1143000"/>
            <a:ext cx="30861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65e18a9718_0_6:notes"/>
          <p:cNvSpPr txBox="1"/>
          <p:nvPr>
            <p:ph idx="1" type="body"/>
          </p:nvPr>
        </p:nvSpPr>
        <p:spPr>
          <a:xfrm>
            <a:off x="685800" y="4400549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Gina</a:t>
            </a:r>
            <a:endParaRPr/>
          </a:p>
        </p:txBody>
      </p:sp>
      <p:sp>
        <p:nvSpPr>
          <p:cNvPr id="232" name="Google Shape;232;g165e18a9718_0_6:notes"/>
          <p:cNvSpPr/>
          <p:nvPr>
            <p:ph idx="2" type="sldImg"/>
          </p:nvPr>
        </p:nvSpPr>
        <p:spPr>
          <a:xfrm>
            <a:off x="1885950" y="1143000"/>
            <a:ext cx="30861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640db688a5_0_113:notes"/>
          <p:cNvSpPr txBox="1"/>
          <p:nvPr>
            <p:ph idx="1" type="body"/>
          </p:nvPr>
        </p:nvSpPr>
        <p:spPr>
          <a:xfrm>
            <a:off x="685800" y="4400549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Gina</a:t>
            </a:r>
            <a:endParaRPr/>
          </a:p>
        </p:txBody>
      </p:sp>
      <p:sp>
        <p:nvSpPr>
          <p:cNvPr id="240" name="Google Shape;240;g1640db688a5_0_113:notes"/>
          <p:cNvSpPr/>
          <p:nvPr>
            <p:ph idx="2" type="sldImg"/>
          </p:nvPr>
        </p:nvSpPr>
        <p:spPr>
          <a:xfrm>
            <a:off x="1885950" y="1143000"/>
            <a:ext cx="30861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65a10352a6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165a10352a6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Soham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1640db688a5_0_120:notes"/>
          <p:cNvSpPr txBox="1"/>
          <p:nvPr>
            <p:ph idx="1" type="body"/>
          </p:nvPr>
        </p:nvSpPr>
        <p:spPr>
          <a:xfrm>
            <a:off x="685800" y="4400549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Gina</a:t>
            </a:r>
            <a:endParaRPr/>
          </a:p>
        </p:txBody>
      </p:sp>
      <p:sp>
        <p:nvSpPr>
          <p:cNvPr id="260" name="Google Shape;260;g1640db688a5_0_120:notes"/>
          <p:cNvSpPr/>
          <p:nvPr>
            <p:ph idx="2" type="sldImg"/>
          </p:nvPr>
        </p:nvSpPr>
        <p:spPr>
          <a:xfrm>
            <a:off x="1885950" y="1143000"/>
            <a:ext cx="30861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640db688a5_0_127:notes"/>
          <p:cNvSpPr txBox="1"/>
          <p:nvPr>
            <p:ph idx="1" type="body"/>
          </p:nvPr>
        </p:nvSpPr>
        <p:spPr>
          <a:xfrm>
            <a:off x="685800" y="4400549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Redwan</a:t>
            </a:r>
            <a:endParaRPr/>
          </a:p>
        </p:txBody>
      </p:sp>
      <p:sp>
        <p:nvSpPr>
          <p:cNvPr id="268" name="Google Shape;268;g1640db688a5_0_127:notes"/>
          <p:cNvSpPr/>
          <p:nvPr>
            <p:ph idx="2" type="sldImg"/>
          </p:nvPr>
        </p:nvSpPr>
        <p:spPr>
          <a:xfrm>
            <a:off x="1885950" y="1143000"/>
            <a:ext cx="30861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1640db688a5_0_142:notes"/>
          <p:cNvSpPr txBox="1"/>
          <p:nvPr>
            <p:ph idx="1" type="body"/>
          </p:nvPr>
        </p:nvSpPr>
        <p:spPr>
          <a:xfrm>
            <a:off x="685800" y="4400549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Omar</a:t>
            </a:r>
            <a:endParaRPr/>
          </a:p>
        </p:txBody>
      </p:sp>
      <p:sp>
        <p:nvSpPr>
          <p:cNvPr id="276" name="Google Shape;276;g1640db688a5_0_142:notes"/>
          <p:cNvSpPr/>
          <p:nvPr>
            <p:ph idx="2" type="sldImg"/>
          </p:nvPr>
        </p:nvSpPr>
        <p:spPr>
          <a:xfrm>
            <a:off x="1885950" y="1143000"/>
            <a:ext cx="30861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6483aafc47_0_11:notes"/>
          <p:cNvSpPr txBox="1"/>
          <p:nvPr>
            <p:ph idx="1" type="body"/>
          </p:nvPr>
        </p:nvSpPr>
        <p:spPr>
          <a:xfrm>
            <a:off x="685800" y="4400549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Omar</a:t>
            </a:r>
            <a:endParaRPr/>
          </a:p>
        </p:txBody>
      </p:sp>
      <p:sp>
        <p:nvSpPr>
          <p:cNvPr id="287" name="Google Shape;287;g16483aafc47_0_11:notes"/>
          <p:cNvSpPr/>
          <p:nvPr>
            <p:ph idx="2" type="sldImg"/>
          </p:nvPr>
        </p:nvSpPr>
        <p:spPr>
          <a:xfrm>
            <a:off x="1885950" y="1143000"/>
            <a:ext cx="30861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1640db688a5_0_155:notes"/>
          <p:cNvSpPr txBox="1"/>
          <p:nvPr>
            <p:ph idx="1" type="body"/>
          </p:nvPr>
        </p:nvSpPr>
        <p:spPr>
          <a:xfrm>
            <a:off x="685800" y="4400549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Omar</a:t>
            </a:r>
            <a:endParaRPr/>
          </a:p>
        </p:txBody>
      </p:sp>
      <p:sp>
        <p:nvSpPr>
          <p:cNvPr id="297" name="Google Shape;297;g1640db688a5_0_155:notes"/>
          <p:cNvSpPr/>
          <p:nvPr>
            <p:ph idx="2" type="sldImg"/>
          </p:nvPr>
        </p:nvSpPr>
        <p:spPr>
          <a:xfrm>
            <a:off x="1885950" y="1143000"/>
            <a:ext cx="30861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640db688a5_0_167:notes"/>
          <p:cNvSpPr txBox="1"/>
          <p:nvPr>
            <p:ph idx="1" type="body"/>
          </p:nvPr>
        </p:nvSpPr>
        <p:spPr>
          <a:xfrm>
            <a:off x="685800" y="4400549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Omar</a:t>
            </a:r>
            <a:endParaRPr/>
          </a:p>
        </p:txBody>
      </p:sp>
      <p:sp>
        <p:nvSpPr>
          <p:cNvPr id="305" name="Google Shape;305;g1640db688a5_0_167:notes"/>
          <p:cNvSpPr/>
          <p:nvPr>
            <p:ph idx="2" type="sldImg"/>
          </p:nvPr>
        </p:nvSpPr>
        <p:spPr>
          <a:xfrm>
            <a:off x="1885950" y="1143000"/>
            <a:ext cx="30861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1640db688a5_0_188:notes"/>
          <p:cNvSpPr txBox="1"/>
          <p:nvPr>
            <p:ph idx="1" type="body"/>
          </p:nvPr>
        </p:nvSpPr>
        <p:spPr>
          <a:xfrm>
            <a:off x="685800" y="4400549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Omar</a:t>
            </a:r>
            <a:endParaRPr/>
          </a:p>
        </p:txBody>
      </p:sp>
      <p:sp>
        <p:nvSpPr>
          <p:cNvPr id="313" name="Google Shape;313;g1640db688a5_0_188:notes"/>
          <p:cNvSpPr/>
          <p:nvPr>
            <p:ph idx="2" type="sldImg"/>
          </p:nvPr>
        </p:nvSpPr>
        <p:spPr>
          <a:xfrm>
            <a:off x="1885950" y="1143000"/>
            <a:ext cx="30861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640db688a5_3_37:notes"/>
          <p:cNvSpPr/>
          <p:nvPr>
            <p:ph idx="2" type="sldImg"/>
          </p:nvPr>
        </p:nvSpPr>
        <p:spPr>
          <a:xfrm>
            <a:off x="1885950" y="1143000"/>
            <a:ext cx="30861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g1640db688a5_3_37:notes"/>
          <p:cNvSpPr txBox="1"/>
          <p:nvPr>
            <p:ph idx="1" type="body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Individual</a:t>
            </a:r>
            <a:endParaRPr/>
          </a:p>
        </p:txBody>
      </p:sp>
      <p:sp>
        <p:nvSpPr>
          <p:cNvPr id="114" name="Google Shape;114;g1640db688a5_3_3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165e18a9be9_0_11:notes"/>
          <p:cNvSpPr txBox="1"/>
          <p:nvPr>
            <p:ph idx="1" type="body"/>
          </p:nvPr>
        </p:nvSpPr>
        <p:spPr>
          <a:xfrm>
            <a:off x="685800" y="4400549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Omar</a:t>
            </a:r>
            <a:endParaRPr/>
          </a:p>
        </p:txBody>
      </p:sp>
      <p:sp>
        <p:nvSpPr>
          <p:cNvPr id="323" name="Google Shape;323;g165e18a9be9_0_11:notes"/>
          <p:cNvSpPr/>
          <p:nvPr>
            <p:ph idx="2" type="sldImg"/>
          </p:nvPr>
        </p:nvSpPr>
        <p:spPr>
          <a:xfrm>
            <a:off x="1885950" y="1143000"/>
            <a:ext cx="30861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1640db688a5_0_174:notes"/>
          <p:cNvSpPr txBox="1"/>
          <p:nvPr>
            <p:ph idx="1" type="body"/>
          </p:nvPr>
        </p:nvSpPr>
        <p:spPr>
          <a:xfrm>
            <a:off x="685800" y="4400549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Redwan</a:t>
            </a:r>
            <a:endParaRPr/>
          </a:p>
        </p:txBody>
      </p:sp>
      <p:sp>
        <p:nvSpPr>
          <p:cNvPr id="334" name="Google Shape;334;g1640db688a5_0_174:notes"/>
          <p:cNvSpPr/>
          <p:nvPr>
            <p:ph idx="2" type="sldImg"/>
          </p:nvPr>
        </p:nvSpPr>
        <p:spPr>
          <a:xfrm>
            <a:off x="1885950" y="1143000"/>
            <a:ext cx="30861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1649704e887_1_3:notes"/>
          <p:cNvSpPr txBox="1"/>
          <p:nvPr>
            <p:ph idx="1" type="body"/>
          </p:nvPr>
        </p:nvSpPr>
        <p:spPr>
          <a:xfrm>
            <a:off x="685800" y="4400549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Soham</a:t>
            </a:r>
            <a:endParaRPr/>
          </a:p>
        </p:txBody>
      </p:sp>
      <p:sp>
        <p:nvSpPr>
          <p:cNvPr id="345" name="Google Shape;345;g1649704e887_1_3:notes"/>
          <p:cNvSpPr/>
          <p:nvPr>
            <p:ph idx="2" type="sldImg"/>
          </p:nvPr>
        </p:nvSpPr>
        <p:spPr>
          <a:xfrm>
            <a:off x="1885950" y="1143000"/>
            <a:ext cx="30861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1640db688a5_0_209:notes"/>
          <p:cNvSpPr txBox="1"/>
          <p:nvPr>
            <p:ph idx="1" type="body"/>
          </p:nvPr>
        </p:nvSpPr>
        <p:spPr>
          <a:xfrm>
            <a:off x="685800" y="4400549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Omar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*PCB based off first iteration assuming 2 layers of 200x200mm size, plus $12 for shipping</a:t>
            </a:r>
            <a:endParaRPr/>
          </a:p>
        </p:txBody>
      </p:sp>
      <p:sp>
        <p:nvSpPr>
          <p:cNvPr id="357" name="Google Shape;357;g1640db688a5_0_209:notes"/>
          <p:cNvSpPr/>
          <p:nvPr>
            <p:ph idx="2" type="sldImg"/>
          </p:nvPr>
        </p:nvSpPr>
        <p:spPr>
          <a:xfrm>
            <a:off x="1885950" y="1143000"/>
            <a:ext cx="30861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1640db688a5_0_223:notes"/>
          <p:cNvSpPr txBox="1"/>
          <p:nvPr>
            <p:ph idx="1" type="body"/>
          </p:nvPr>
        </p:nvSpPr>
        <p:spPr>
          <a:xfrm>
            <a:off x="685800" y="4400549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Gina</a:t>
            </a:r>
            <a:endParaRPr/>
          </a:p>
        </p:txBody>
      </p:sp>
      <p:sp>
        <p:nvSpPr>
          <p:cNvPr id="366" name="Google Shape;366;g1640db688a5_0_223:notes"/>
          <p:cNvSpPr/>
          <p:nvPr>
            <p:ph idx="2" type="sldImg"/>
          </p:nvPr>
        </p:nvSpPr>
        <p:spPr>
          <a:xfrm>
            <a:off x="1885950" y="1143000"/>
            <a:ext cx="30861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1640db688a5_0_231:notes"/>
          <p:cNvSpPr txBox="1"/>
          <p:nvPr>
            <p:ph idx="1" type="body"/>
          </p:nvPr>
        </p:nvSpPr>
        <p:spPr>
          <a:xfrm>
            <a:off x="685800" y="4400549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Redwan</a:t>
            </a:r>
            <a:endParaRPr/>
          </a:p>
        </p:txBody>
      </p:sp>
      <p:sp>
        <p:nvSpPr>
          <p:cNvPr id="375" name="Google Shape;375;g1640db688a5_0_231:notes"/>
          <p:cNvSpPr/>
          <p:nvPr>
            <p:ph idx="2" type="sldImg"/>
          </p:nvPr>
        </p:nvSpPr>
        <p:spPr>
          <a:xfrm>
            <a:off x="1885950" y="1143000"/>
            <a:ext cx="30861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1640db688a5_3_128:notes"/>
          <p:cNvSpPr txBox="1"/>
          <p:nvPr>
            <p:ph idx="1" type="body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g1640db688a5_3_128:notes"/>
          <p:cNvSpPr/>
          <p:nvPr>
            <p:ph idx="2" type="sldImg"/>
          </p:nvPr>
        </p:nvSpPr>
        <p:spPr>
          <a:xfrm>
            <a:off x="1885950" y="1143000"/>
            <a:ext cx="30861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640db688a5_0_79:notes"/>
          <p:cNvSpPr txBox="1"/>
          <p:nvPr>
            <p:ph idx="1" type="body"/>
          </p:nvPr>
        </p:nvSpPr>
        <p:spPr>
          <a:xfrm>
            <a:off x="685800" y="4400549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Soham</a:t>
            </a:r>
            <a:endParaRPr/>
          </a:p>
        </p:txBody>
      </p:sp>
      <p:sp>
        <p:nvSpPr>
          <p:cNvPr id="130" name="Google Shape;130;g1640db688a5_0_79:notes"/>
          <p:cNvSpPr/>
          <p:nvPr>
            <p:ph idx="2" type="sldImg"/>
          </p:nvPr>
        </p:nvSpPr>
        <p:spPr>
          <a:xfrm>
            <a:off x="1885950" y="1143000"/>
            <a:ext cx="30861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640db688a5_0_72:notes"/>
          <p:cNvSpPr txBox="1"/>
          <p:nvPr>
            <p:ph idx="1" type="body"/>
          </p:nvPr>
        </p:nvSpPr>
        <p:spPr>
          <a:xfrm>
            <a:off x="685800" y="4400549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Redwan</a:t>
            </a:r>
            <a:endParaRPr/>
          </a:p>
        </p:txBody>
      </p:sp>
      <p:sp>
        <p:nvSpPr>
          <p:cNvPr id="139" name="Google Shape;139;g1640db688a5_0_72:notes"/>
          <p:cNvSpPr/>
          <p:nvPr>
            <p:ph idx="2" type="sldImg"/>
          </p:nvPr>
        </p:nvSpPr>
        <p:spPr>
          <a:xfrm>
            <a:off x="1885950" y="1143000"/>
            <a:ext cx="30861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63f7929438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63f7929438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Omar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640db688a5_0_103:notes"/>
          <p:cNvSpPr txBox="1"/>
          <p:nvPr>
            <p:ph idx="1" type="body"/>
          </p:nvPr>
        </p:nvSpPr>
        <p:spPr>
          <a:xfrm>
            <a:off x="685800" y="4400549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Gina</a:t>
            </a:r>
            <a:br>
              <a:rPr lang="en"/>
            </a:br>
            <a:br>
              <a:rPr lang="en"/>
            </a:br>
            <a:r>
              <a:rPr lang="en"/>
              <a:t>Has all the features we need but the bigger size introduces more constraints; dining room may not be big enough, more awkward to move around in</a:t>
            </a:r>
            <a:endParaRPr/>
          </a:p>
        </p:txBody>
      </p:sp>
      <p:sp>
        <p:nvSpPr>
          <p:cNvPr id="193" name="Google Shape;193;g1640db688a5_0_103:notes"/>
          <p:cNvSpPr/>
          <p:nvPr>
            <p:ph idx="2" type="sldImg"/>
          </p:nvPr>
        </p:nvSpPr>
        <p:spPr>
          <a:xfrm>
            <a:off x="1885950" y="1143000"/>
            <a:ext cx="30861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640db688a5_0_286:notes"/>
          <p:cNvSpPr txBox="1"/>
          <p:nvPr>
            <p:ph idx="1" type="body"/>
          </p:nvPr>
        </p:nvSpPr>
        <p:spPr>
          <a:xfrm>
            <a:off x="685800" y="4400549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Gina</a:t>
            </a:r>
            <a:endParaRPr/>
          </a:p>
        </p:txBody>
      </p:sp>
      <p:sp>
        <p:nvSpPr>
          <p:cNvPr id="203" name="Google Shape;203;g1640db688a5_0_286:notes"/>
          <p:cNvSpPr/>
          <p:nvPr>
            <p:ph idx="2" type="sldImg"/>
          </p:nvPr>
        </p:nvSpPr>
        <p:spPr>
          <a:xfrm>
            <a:off x="1885950" y="1143000"/>
            <a:ext cx="30861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640db688a5_0_93:notes"/>
          <p:cNvSpPr txBox="1"/>
          <p:nvPr>
            <p:ph idx="1" type="body"/>
          </p:nvPr>
        </p:nvSpPr>
        <p:spPr>
          <a:xfrm>
            <a:off x="685800" y="4400549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Soham</a:t>
            </a:r>
            <a:endParaRPr/>
          </a:p>
        </p:txBody>
      </p:sp>
      <p:sp>
        <p:nvSpPr>
          <p:cNvPr id="212" name="Google Shape;212;g1640db688a5_0_93:notes"/>
          <p:cNvSpPr/>
          <p:nvPr>
            <p:ph idx="2" type="sldImg"/>
          </p:nvPr>
        </p:nvSpPr>
        <p:spPr>
          <a:xfrm>
            <a:off x="1885950" y="1143000"/>
            <a:ext cx="30861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640db688a5_0_277:notes"/>
          <p:cNvSpPr txBox="1"/>
          <p:nvPr>
            <p:ph idx="1" type="body"/>
          </p:nvPr>
        </p:nvSpPr>
        <p:spPr>
          <a:xfrm>
            <a:off x="685800" y="4400549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Soham</a:t>
            </a:r>
            <a:endParaRPr/>
          </a:p>
        </p:txBody>
      </p:sp>
      <p:sp>
        <p:nvSpPr>
          <p:cNvPr id="222" name="Google Shape;222;g1640db688a5_0_277:notes"/>
          <p:cNvSpPr/>
          <p:nvPr>
            <p:ph idx="2" type="sldImg"/>
          </p:nvPr>
        </p:nvSpPr>
        <p:spPr>
          <a:xfrm>
            <a:off x="1885950" y="1143000"/>
            <a:ext cx="30861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9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Slide-1">
  <p:cSld name="Content Slide-1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/>
          <p:nvPr>
            <p:ph type="title"/>
          </p:nvPr>
        </p:nvSpPr>
        <p:spPr>
          <a:xfrm>
            <a:off x="474133" y="554075"/>
            <a:ext cx="8210700" cy="5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10513"/>
              </a:buClr>
              <a:buSzPts val="2500"/>
              <a:buFont typeface="Arial"/>
              <a:buNone/>
              <a:defRPr b="1" i="0" sz="2500" u="none" cap="none" strike="noStrike">
                <a:solidFill>
                  <a:srgbClr val="91051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2" name="Google Shape;12;p2"/>
          <p:cNvSpPr txBox="1"/>
          <p:nvPr>
            <p:ph idx="1" type="body"/>
          </p:nvPr>
        </p:nvSpPr>
        <p:spPr>
          <a:xfrm>
            <a:off x="482204" y="1214050"/>
            <a:ext cx="8210700" cy="291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655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857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2" type="body"/>
          </p:nvPr>
        </p:nvSpPr>
        <p:spPr>
          <a:xfrm>
            <a:off x="5175398" y="4698718"/>
            <a:ext cx="30825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AEABA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8575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857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1" type="ftr"/>
          </p:nvPr>
        </p:nvSpPr>
        <p:spPr>
          <a:xfrm>
            <a:off x="8282624" y="4698719"/>
            <a:ext cx="6549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54875" spcFirstLastPara="1" rIns="548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-3">
  <p:cSld name="Title Slide-3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type="title"/>
          </p:nvPr>
        </p:nvSpPr>
        <p:spPr>
          <a:xfrm>
            <a:off x="315017" y="4142602"/>
            <a:ext cx="6366899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1" i="0" sz="2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Slide-1">
  <p:cSld name="Divider Slide-1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5017" y="3892379"/>
            <a:ext cx="6366899" cy="444843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1" i="0" sz="2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Slide-1">
  <p:cSld name="Content Slide-1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>
            <p:ph type="title"/>
          </p:nvPr>
        </p:nvSpPr>
        <p:spPr>
          <a:xfrm>
            <a:off x="474133" y="554075"/>
            <a:ext cx="8210775" cy="513577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10513"/>
              </a:buClr>
              <a:buSzPts val="2500"/>
              <a:buFont typeface="Arial"/>
              <a:buNone/>
              <a:defRPr b="1" i="0" sz="2500" u="none" cap="none" strike="noStrike">
                <a:solidFill>
                  <a:srgbClr val="91051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70" name="Google Shape;70;p16"/>
          <p:cNvSpPr txBox="1"/>
          <p:nvPr>
            <p:ph idx="1" type="body"/>
          </p:nvPr>
        </p:nvSpPr>
        <p:spPr>
          <a:xfrm>
            <a:off x="482203" y="1214051"/>
            <a:ext cx="8210775" cy="2910017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655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857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1" name="Google Shape;71;p16"/>
          <p:cNvSpPr txBox="1"/>
          <p:nvPr>
            <p:ph idx="2" type="body"/>
          </p:nvPr>
        </p:nvSpPr>
        <p:spPr>
          <a:xfrm>
            <a:off x="5175398" y="4698718"/>
            <a:ext cx="3082599" cy="20774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AEABA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8575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857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2" name="Google Shape;72;p16"/>
          <p:cNvSpPr txBox="1"/>
          <p:nvPr>
            <p:ph idx="11" type="ftr"/>
          </p:nvPr>
        </p:nvSpPr>
        <p:spPr>
          <a:xfrm>
            <a:off x="8282624" y="4698719"/>
            <a:ext cx="654856" cy="20774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54875" spcFirstLastPara="1" rIns="548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Slide-2">
  <p:cSld name="Content Slide-2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 txBox="1"/>
          <p:nvPr>
            <p:ph type="title"/>
          </p:nvPr>
        </p:nvSpPr>
        <p:spPr>
          <a:xfrm>
            <a:off x="474133" y="554075"/>
            <a:ext cx="8210775" cy="513577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10513"/>
              </a:buClr>
              <a:buSzPts val="2500"/>
              <a:buFont typeface="Arial"/>
              <a:buNone/>
              <a:defRPr b="1" i="0" sz="2500" u="none" cap="none" strike="noStrike">
                <a:solidFill>
                  <a:srgbClr val="91051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75" name="Google Shape;75;p17"/>
          <p:cNvSpPr txBox="1"/>
          <p:nvPr>
            <p:ph idx="1" type="body"/>
          </p:nvPr>
        </p:nvSpPr>
        <p:spPr>
          <a:xfrm>
            <a:off x="482204" y="1214051"/>
            <a:ext cx="4911521" cy="2910017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655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857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6" name="Google Shape;76;p17"/>
          <p:cNvSpPr/>
          <p:nvPr>
            <p:ph idx="2" type="pic"/>
          </p:nvPr>
        </p:nvSpPr>
        <p:spPr>
          <a:xfrm>
            <a:off x="5550919" y="1214051"/>
            <a:ext cx="3142059" cy="2910017"/>
          </a:xfrm>
          <a:prstGeom prst="rect">
            <a:avLst/>
          </a:prstGeom>
          <a:noFill/>
          <a:ln>
            <a:noFill/>
          </a:ln>
        </p:spPr>
      </p:sp>
      <p:sp>
        <p:nvSpPr>
          <p:cNvPr id="77" name="Google Shape;77;p17"/>
          <p:cNvSpPr txBox="1"/>
          <p:nvPr>
            <p:ph idx="3" type="body"/>
          </p:nvPr>
        </p:nvSpPr>
        <p:spPr>
          <a:xfrm>
            <a:off x="5175398" y="4698718"/>
            <a:ext cx="3082599" cy="20774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AEABA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8575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857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" name="Google Shape;78;p17"/>
          <p:cNvSpPr txBox="1"/>
          <p:nvPr>
            <p:ph idx="11" type="ftr"/>
          </p:nvPr>
        </p:nvSpPr>
        <p:spPr>
          <a:xfrm>
            <a:off x="8282624" y="4698719"/>
            <a:ext cx="654856" cy="20774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54875" spcFirstLastPara="1" rIns="548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Slide-3">
  <p:cSld name="Content Slide-3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8"/>
          <p:cNvSpPr txBox="1"/>
          <p:nvPr>
            <p:ph type="title"/>
          </p:nvPr>
        </p:nvSpPr>
        <p:spPr>
          <a:xfrm>
            <a:off x="474133" y="554075"/>
            <a:ext cx="8210775" cy="513577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10513"/>
              </a:buClr>
              <a:buSzPts val="2500"/>
              <a:buFont typeface="Arial"/>
              <a:buNone/>
              <a:defRPr b="1" i="0" sz="2500" u="none" cap="none" strike="noStrike">
                <a:solidFill>
                  <a:srgbClr val="91051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81" name="Google Shape;81;p18"/>
          <p:cNvSpPr txBox="1"/>
          <p:nvPr>
            <p:ph idx="1" type="body"/>
          </p:nvPr>
        </p:nvSpPr>
        <p:spPr>
          <a:xfrm>
            <a:off x="482204" y="1214051"/>
            <a:ext cx="4911521" cy="2910017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655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857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" name="Google Shape;82;p18"/>
          <p:cNvSpPr/>
          <p:nvPr>
            <p:ph idx="2" type="chart"/>
          </p:nvPr>
        </p:nvSpPr>
        <p:spPr>
          <a:xfrm>
            <a:off x="5523310" y="1214438"/>
            <a:ext cx="3169669" cy="290963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3" name="Google Shape;83;p18"/>
          <p:cNvSpPr txBox="1"/>
          <p:nvPr>
            <p:ph idx="3" type="body"/>
          </p:nvPr>
        </p:nvSpPr>
        <p:spPr>
          <a:xfrm>
            <a:off x="5175398" y="4698718"/>
            <a:ext cx="3082599" cy="20774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AEABA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8575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857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4" name="Google Shape;84;p18"/>
          <p:cNvSpPr txBox="1"/>
          <p:nvPr>
            <p:ph idx="11" type="ftr"/>
          </p:nvPr>
        </p:nvSpPr>
        <p:spPr>
          <a:xfrm>
            <a:off x="8282624" y="4698719"/>
            <a:ext cx="654856" cy="20774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54875" spcFirstLastPara="1" rIns="548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Slide-4">
  <p:cSld name="Content Slide-4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>
            <p:ph type="title"/>
          </p:nvPr>
        </p:nvSpPr>
        <p:spPr>
          <a:xfrm>
            <a:off x="474133" y="554075"/>
            <a:ext cx="8210775" cy="513577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10513"/>
              </a:buClr>
              <a:buSzPts val="2500"/>
              <a:buFont typeface="Arial"/>
              <a:buNone/>
              <a:defRPr b="1" i="0" sz="2500" u="none" cap="none" strike="noStrike">
                <a:solidFill>
                  <a:srgbClr val="91051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87" name="Google Shape;87;p19"/>
          <p:cNvSpPr/>
          <p:nvPr>
            <p:ph idx="2" type="pic"/>
          </p:nvPr>
        </p:nvSpPr>
        <p:spPr>
          <a:xfrm>
            <a:off x="473869" y="1204913"/>
            <a:ext cx="8210775" cy="2956322"/>
          </a:xfrm>
          <a:prstGeom prst="rect">
            <a:avLst/>
          </a:prstGeom>
          <a:noFill/>
          <a:ln>
            <a:noFill/>
          </a:ln>
        </p:spPr>
      </p:sp>
      <p:sp>
        <p:nvSpPr>
          <p:cNvPr id="88" name="Google Shape;88;p19"/>
          <p:cNvSpPr txBox="1"/>
          <p:nvPr>
            <p:ph idx="1" type="body"/>
          </p:nvPr>
        </p:nvSpPr>
        <p:spPr>
          <a:xfrm>
            <a:off x="5175398" y="4698718"/>
            <a:ext cx="3082599" cy="20774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AEABA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8575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857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9" name="Google Shape;89;p19"/>
          <p:cNvSpPr txBox="1"/>
          <p:nvPr>
            <p:ph idx="11" type="ftr"/>
          </p:nvPr>
        </p:nvSpPr>
        <p:spPr>
          <a:xfrm>
            <a:off x="8282624" y="4698719"/>
            <a:ext cx="654856" cy="20774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54875" spcFirstLastPara="1" rIns="548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Slide-5">
  <p:cSld name="Content Slide-5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0"/>
          <p:cNvSpPr txBox="1"/>
          <p:nvPr>
            <p:ph type="title"/>
          </p:nvPr>
        </p:nvSpPr>
        <p:spPr>
          <a:xfrm>
            <a:off x="474133" y="554075"/>
            <a:ext cx="8210775" cy="513577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10513"/>
              </a:buClr>
              <a:buSzPts val="2500"/>
              <a:buFont typeface="Arial"/>
              <a:buNone/>
              <a:defRPr b="1" i="0" sz="2500" u="none" cap="none" strike="noStrike">
                <a:solidFill>
                  <a:srgbClr val="91051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92" name="Google Shape;92;p20"/>
          <p:cNvSpPr/>
          <p:nvPr>
            <p:ph idx="2" type="chart"/>
          </p:nvPr>
        </p:nvSpPr>
        <p:spPr>
          <a:xfrm>
            <a:off x="473644" y="1204913"/>
            <a:ext cx="8210775" cy="297418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" name="Google Shape;93;p20"/>
          <p:cNvSpPr txBox="1"/>
          <p:nvPr>
            <p:ph idx="11" type="ftr"/>
          </p:nvPr>
        </p:nvSpPr>
        <p:spPr>
          <a:xfrm>
            <a:off x="8282624" y="4698719"/>
            <a:ext cx="654856" cy="20774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54875" spcFirstLastPara="1" rIns="548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4" name="Google Shape;94;p20"/>
          <p:cNvSpPr txBox="1"/>
          <p:nvPr>
            <p:ph idx="1" type="body"/>
          </p:nvPr>
        </p:nvSpPr>
        <p:spPr>
          <a:xfrm>
            <a:off x="5175398" y="4698718"/>
            <a:ext cx="3082599" cy="20774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AEABA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8575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857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Slide-6">
  <p:cSld name="Content Slide-6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1"/>
          <p:cNvSpPr txBox="1"/>
          <p:nvPr>
            <p:ph type="title"/>
          </p:nvPr>
        </p:nvSpPr>
        <p:spPr>
          <a:xfrm>
            <a:off x="474133" y="554075"/>
            <a:ext cx="8210775" cy="513577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10513"/>
              </a:buClr>
              <a:buSzPts val="2500"/>
              <a:buFont typeface="Arial"/>
              <a:buNone/>
              <a:defRPr b="1" i="0" sz="2500" u="none" cap="none" strike="noStrike">
                <a:solidFill>
                  <a:srgbClr val="91051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97" name="Google Shape;97;p21"/>
          <p:cNvSpPr/>
          <p:nvPr>
            <p:ph idx="2" type="tbl"/>
          </p:nvPr>
        </p:nvSpPr>
        <p:spPr>
          <a:xfrm>
            <a:off x="473868" y="1204913"/>
            <a:ext cx="8210774" cy="297418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" name="Google Shape;98;p21"/>
          <p:cNvSpPr txBox="1"/>
          <p:nvPr>
            <p:ph idx="1" type="body"/>
          </p:nvPr>
        </p:nvSpPr>
        <p:spPr>
          <a:xfrm>
            <a:off x="5175398" y="4698718"/>
            <a:ext cx="3082599" cy="20774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AEABA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8575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857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" name="Google Shape;99;p21"/>
          <p:cNvSpPr txBox="1"/>
          <p:nvPr>
            <p:ph idx="11" type="ftr"/>
          </p:nvPr>
        </p:nvSpPr>
        <p:spPr>
          <a:xfrm>
            <a:off x="8282624" y="4698719"/>
            <a:ext cx="654856" cy="20774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54875" spcFirstLastPara="1" rIns="548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osing Slide-1">
  <p:cSld name="Closing Slide-1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University of Massachusetts Amherst" id="102" name="Google Shape;102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48793" y="3602262"/>
            <a:ext cx="1646415" cy="643003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23"/>
          <p:cNvSpPr/>
          <p:nvPr/>
        </p:nvSpPr>
        <p:spPr>
          <a:xfrm>
            <a:off x="0" y="4429898"/>
            <a:ext cx="9144000" cy="5027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3"/>
          <p:cNvSpPr txBox="1"/>
          <p:nvPr>
            <p:ph idx="1" type="body"/>
          </p:nvPr>
        </p:nvSpPr>
        <p:spPr>
          <a:xfrm>
            <a:off x="0" y="1908418"/>
            <a:ext cx="9144000" cy="66333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Slide-2">
  <p:cSld name="Content Slide-2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74133" y="554075"/>
            <a:ext cx="8210700" cy="5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10513"/>
              </a:buClr>
              <a:buSzPts val="2500"/>
              <a:buFont typeface="Arial"/>
              <a:buNone/>
              <a:defRPr b="1" i="0" sz="2500" u="none" cap="none" strike="noStrike">
                <a:solidFill>
                  <a:srgbClr val="91051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7" name="Google Shape;17;p3"/>
          <p:cNvSpPr txBox="1"/>
          <p:nvPr>
            <p:ph idx="1" type="body"/>
          </p:nvPr>
        </p:nvSpPr>
        <p:spPr>
          <a:xfrm>
            <a:off x="482204" y="1214050"/>
            <a:ext cx="4911600" cy="291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655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857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" name="Google Shape;18;p3"/>
          <p:cNvSpPr/>
          <p:nvPr>
            <p:ph idx="2" type="pic"/>
          </p:nvPr>
        </p:nvSpPr>
        <p:spPr>
          <a:xfrm>
            <a:off x="5550920" y="1214050"/>
            <a:ext cx="3142200" cy="2910000"/>
          </a:xfrm>
          <a:prstGeom prst="rect">
            <a:avLst/>
          </a:prstGeom>
          <a:noFill/>
          <a:ln>
            <a:noFill/>
          </a:ln>
        </p:spPr>
      </p:sp>
      <p:sp>
        <p:nvSpPr>
          <p:cNvPr id="19" name="Google Shape;19;p3"/>
          <p:cNvSpPr txBox="1"/>
          <p:nvPr>
            <p:ph idx="3" type="body"/>
          </p:nvPr>
        </p:nvSpPr>
        <p:spPr>
          <a:xfrm>
            <a:off x="5175398" y="4698718"/>
            <a:ext cx="30825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AEABA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8575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857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1" type="ftr"/>
          </p:nvPr>
        </p:nvSpPr>
        <p:spPr>
          <a:xfrm>
            <a:off x="8282624" y="4698719"/>
            <a:ext cx="6549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54875" spcFirstLastPara="1" rIns="548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Slide-3">
  <p:cSld name="Content Slide-3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474133" y="554075"/>
            <a:ext cx="8210700" cy="5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10513"/>
              </a:buClr>
              <a:buSzPts val="2500"/>
              <a:buFont typeface="Arial"/>
              <a:buNone/>
              <a:defRPr b="1" i="0" sz="2500" u="none" cap="none" strike="noStrike">
                <a:solidFill>
                  <a:srgbClr val="91051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482204" y="1214050"/>
            <a:ext cx="4911600" cy="291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655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857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" name="Google Shape;24;p4"/>
          <p:cNvSpPr/>
          <p:nvPr>
            <p:ph idx="2" type="chart"/>
          </p:nvPr>
        </p:nvSpPr>
        <p:spPr>
          <a:xfrm>
            <a:off x="5523310" y="1214438"/>
            <a:ext cx="3169800" cy="29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4"/>
          <p:cNvSpPr txBox="1"/>
          <p:nvPr>
            <p:ph idx="3" type="body"/>
          </p:nvPr>
        </p:nvSpPr>
        <p:spPr>
          <a:xfrm>
            <a:off x="5175398" y="4698718"/>
            <a:ext cx="30825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AEABA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8575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857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1" type="ftr"/>
          </p:nvPr>
        </p:nvSpPr>
        <p:spPr>
          <a:xfrm>
            <a:off x="8282624" y="4698719"/>
            <a:ext cx="6549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54875" spcFirstLastPara="1" rIns="548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Slide-4">
  <p:cSld name="Content Slide-4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474133" y="554075"/>
            <a:ext cx="8210700" cy="5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10513"/>
              </a:buClr>
              <a:buSzPts val="2500"/>
              <a:buFont typeface="Arial"/>
              <a:buNone/>
              <a:defRPr b="1" i="0" sz="2500" u="none" cap="none" strike="noStrike">
                <a:solidFill>
                  <a:srgbClr val="91051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29" name="Google Shape;29;p5"/>
          <p:cNvSpPr/>
          <p:nvPr>
            <p:ph idx="2" type="pic"/>
          </p:nvPr>
        </p:nvSpPr>
        <p:spPr>
          <a:xfrm>
            <a:off x="473869" y="1204913"/>
            <a:ext cx="8210700" cy="2956200"/>
          </a:xfrm>
          <a:prstGeom prst="rect">
            <a:avLst/>
          </a:prstGeom>
          <a:noFill/>
          <a:ln>
            <a:noFill/>
          </a:ln>
        </p:spPr>
      </p:sp>
      <p:sp>
        <p:nvSpPr>
          <p:cNvPr id="30" name="Google Shape;30;p5"/>
          <p:cNvSpPr txBox="1"/>
          <p:nvPr>
            <p:ph idx="1" type="body"/>
          </p:nvPr>
        </p:nvSpPr>
        <p:spPr>
          <a:xfrm>
            <a:off x="5175398" y="4698718"/>
            <a:ext cx="30825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AEABA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8575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857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" name="Google Shape;31;p5"/>
          <p:cNvSpPr txBox="1"/>
          <p:nvPr>
            <p:ph idx="11" type="ftr"/>
          </p:nvPr>
        </p:nvSpPr>
        <p:spPr>
          <a:xfrm>
            <a:off x="8282624" y="4698719"/>
            <a:ext cx="6549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54875" spcFirstLastPara="1" rIns="548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Slide-5">
  <p:cSld name="Content Slide-5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/>
          <p:nvPr>
            <p:ph type="title"/>
          </p:nvPr>
        </p:nvSpPr>
        <p:spPr>
          <a:xfrm>
            <a:off x="474133" y="554075"/>
            <a:ext cx="8210700" cy="5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10513"/>
              </a:buClr>
              <a:buSzPts val="2500"/>
              <a:buFont typeface="Arial"/>
              <a:buNone/>
              <a:defRPr b="1" i="0" sz="2500" u="none" cap="none" strike="noStrike">
                <a:solidFill>
                  <a:srgbClr val="91051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4" name="Google Shape;34;p6"/>
          <p:cNvSpPr/>
          <p:nvPr>
            <p:ph idx="2" type="chart"/>
          </p:nvPr>
        </p:nvSpPr>
        <p:spPr>
          <a:xfrm>
            <a:off x="473644" y="1204913"/>
            <a:ext cx="8210700" cy="29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1" type="ftr"/>
          </p:nvPr>
        </p:nvSpPr>
        <p:spPr>
          <a:xfrm>
            <a:off x="8282624" y="4698719"/>
            <a:ext cx="6549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54875" spcFirstLastPara="1" rIns="548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" name="Google Shape;36;p6"/>
          <p:cNvSpPr txBox="1"/>
          <p:nvPr>
            <p:ph idx="1" type="body"/>
          </p:nvPr>
        </p:nvSpPr>
        <p:spPr>
          <a:xfrm>
            <a:off x="5175398" y="4698718"/>
            <a:ext cx="30825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AEABA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8575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857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Slide-6">
  <p:cSld name="Content Slide-6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 txBox="1"/>
          <p:nvPr>
            <p:ph type="title"/>
          </p:nvPr>
        </p:nvSpPr>
        <p:spPr>
          <a:xfrm>
            <a:off x="474133" y="554075"/>
            <a:ext cx="8210700" cy="5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10513"/>
              </a:buClr>
              <a:buSzPts val="2500"/>
              <a:buFont typeface="Arial"/>
              <a:buNone/>
              <a:defRPr b="1" i="0" sz="2500" u="none" cap="none" strike="noStrike">
                <a:solidFill>
                  <a:srgbClr val="91051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9" name="Google Shape;39;p7"/>
          <p:cNvSpPr/>
          <p:nvPr>
            <p:ph idx="2" type="tbl"/>
          </p:nvPr>
        </p:nvSpPr>
        <p:spPr>
          <a:xfrm>
            <a:off x="473868" y="1204913"/>
            <a:ext cx="8210700" cy="29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5175398" y="4698718"/>
            <a:ext cx="30825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AEABA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8575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857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8575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1" type="ftr"/>
          </p:nvPr>
        </p:nvSpPr>
        <p:spPr>
          <a:xfrm>
            <a:off x="8282624" y="4698719"/>
            <a:ext cx="6549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54875" spcFirstLastPara="1" rIns="548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" name="Google Shape;43;p8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" name="Google Shape;44;p8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400"/>
              <a:buChar char="●"/>
              <a:defRPr sz="5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400"/>
              <a:buChar char="○"/>
              <a:defRPr sz="5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400"/>
              <a:buChar char="■"/>
              <a:defRPr sz="5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400"/>
              <a:buChar char="●"/>
              <a:defRPr sz="5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400"/>
              <a:buChar char="○"/>
              <a:defRPr sz="5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400"/>
              <a:buChar char="■"/>
              <a:defRPr sz="5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400"/>
              <a:buChar char="●"/>
              <a:defRPr sz="5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400"/>
              <a:buChar char="○"/>
              <a:defRPr sz="5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400"/>
              <a:buChar char="■"/>
              <a:defRPr sz="5400"/>
            </a:lvl9pPr>
          </a:lstStyle>
          <a:p/>
        </p:txBody>
      </p:sp>
      <p:sp>
        <p:nvSpPr>
          <p:cNvPr id="45" name="Google Shape;45;p8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0" name="Google Shape;5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11" Type="http://schemas.openxmlformats.org/officeDocument/2006/relationships/theme" Target="../theme/theme5.xml"/><Relationship Id="rId10" Type="http://schemas.openxmlformats.org/officeDocument/2006/relationships/slideLayout" Target="../slideLayouts/slideLayout9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7.jpg"/><Relationship Id="rId3" Type="http://schemas.openxmlformats.org/officeDocument/2006/relationships/slideLayout" Target="../slideLayouts/slideLayout10.xml"/><Relationship Id="rId4" Type="http://schemas.openxmlformats.org/officeDocument/2006/relationships/theme" Target="../theme/theme6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theme" Target="../theme/theme2.xml"/></Relationships>
</file>

<file path=ppt/slideMasters/_rels/slideMaster4.xml.rels><?xml version="1.0" encoding="UTF-8" standalone="yes"?>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theme" Target="../theme/theme1.xml"/></Relationships>
</file>

<file path=ppt/slideMasters/_rels/slideMaster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University of Massachusetts Amherst"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320504" y="4599658"/>
            <a:ext cx="1036989" cy="413217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0" y="4429898"/>
            <a:ext cx="9148500" cy="50400"/>
          </a:xfrm>
          <a:prstGeom prst="rect">
            <a:avLst/>
          </a:prstGeom>
          <a:solidFill>
            <a:srgbClr val="8A233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"/>
          <p:cNvSpPr txBox="1"/>
          <p:nvPr>
            <p:ph idx="11" type="ftr"/>
          </p:nvPr>
        </p:nvSpPr>
        <p:spPr>
          <a:xfrm>
            <a:off x="8282624" y="4698719"/>
            <a:ext cx="6549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54875" spcFirstLastPara="1" rIns="54875" wrap="square" tIns="34275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AEABAB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9" name="Google Shape;9;p1"/>
          <p:cNvCxnSpPr/>
          <p:nvPr/>
        </p:nvCxnSpPr>
        <p:spPr>
          <a:xfrm>
            <a:off x="8261051" y="4725818"/>
            <a:ext cx="0" cy="153600"/>
          </a:xfrm>
          <a:prstGeom prst="straightConnector1">
            <a:avLst/>
          </a:prstGeom>
          <a:noFill/>
          <a:ln cap="flat" cmpd="sng" w="15875">
            <a:solidFill>
              <a:srgbClr val="AEABAB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University of Massachusetts Amherst" id="54" name="Google Shape;54;p1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404786" y="264287"/>
            <a:ext cx="1470353" cy="58590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View of campus pond with trees and buildings around." id="55" name="Google Shape;55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" y="1130643"/>
            <a:ext cx="9143999" cy="4012856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1"/>
          <p:cNvSpPr/>
          <p:nvPr/>
        </p:nvSpPr>
        <p:spPr>
          <a:xfrm>
            <a:off x="0" y="1130643"/>
            <a:ext cx="9144000" cy="111211"/>
          </a:xfrm>
          <a:prstGeom prst="rect">
            <a:avLst/>
          </a:prstGeom>
          <a:solidFill>
            <a:srgbClr val="8A233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7" r:id="rId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7F7F7F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/>
          <p:nvPr/>
        </p:nvSpPr>
        <p:spPr>
          <a:xfrm>
            <a:off x="0" y="4429898"/>
            <a:ext cx="9144000" cy="5027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8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University of Massachusetts Amherst" id="64" name="Google Shape;64;p15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320504" y="4599659"/>
            <a:ext cx="1036988" cy="413216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5"/>
          <p:cNvSpPr/>
          <p:nvPr/>
        </p:nvSpPr>
        <p:spPr>
          <a:xfrm>
            <a:off x="0" y="4429898"/>
            <a:ext cx="9148572" cy="50270"/>
          </a:xfrm>
          <a:prstGeom prst="rect">
            <a:avLst/>
          </a:prstGeom>
          <a:solidFill>
            <a:srgbClr val="8A233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15"/>
          <p:cNvSpPr txBox="1"/>
          <p:nvPr>
            <p:ph idx="11" type="ftr"/>
          </p:nvPr>
        </p:nvSpPr>
        <p:spPr>
          <a:xfrm>
            <a:off x="8282624" y="4698719"/>
            <a:ext cx="654856" cy="20774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54875" spcFirstLastPara="1" rIns="54875" wrap="square" tIns="34275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AEABAB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67" name="Google Shape;67;p15"/>
          <p:cNvCxnSpPr/>
          <p:nvPr/>
        </p:nvCxnSpPr>
        <p:spPr>
          <a:xfrm>
            <a:off x="8261051" y="4725818"/>
            <a:ext cx="0" cy="153548"/>
          </a:xfrm>
          <a:prstGeom prst="straightConnector1">
            <a:avLst/>
          </a:prstGeom>
          <a:noFill/>
          <a:ln cap="flat" cmpd="sng" w="15875">
            <a:solidFill>
              <a:srgbClr val="AEABAB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A2332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65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7.png"/><Relationship Id="rId4" Type="http://schemas.openxmlformats.org/officeDocument/2006/relationships/image" Target="../media/image20.png"/><Relationship Id="rId5" Type="http://schemas.openxmlformats.org/officeDocument/2006/relationships/image" Target="../media/image2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9.png"/><Relationship Id="rId4" Type="http://schemas.openxmlformats.org/officeDocument/2006/relationships/image" Target="../media/image1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://www.youtube.com/watch?v=Ne09Y72zW_Y" TargetMode="External"/><Relationship Id="rId4" Type="http://schemas.openxmlformats.org/officeDocument/2006/relationships/image" Target="../media/image28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4.png"/><Relationship Id="rId4" Type="http://schemas.openxmlformats.org/officeDocument/2006/relationships/image" Target="../media/image3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0.jpg"/><Relationship Id="rId4" Type="http://schemas.openxmlformats.org/officeDocument/2006/relationships/image" Target="../media/image2.png"/><Relationship Id="rId5" Type="http://schemas.openxmlformats.org/officeDocument/2006/relationships/image" Target="../media/image18.png"/><Relationship Id="rId6" Type="http://schemas.openxmlformats.org/officeDocument/2006/relationships/image" Target="../media/image5.png"/><Relationship Id="rId7" Type="http://schemas.openxmlformats.org/officeDocument/2006/relationships/image" Target="../media/image2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6.png"/><Relationship Id="rId4" Type="http://schemas.openxmlformats.org/officeDocument/2006/relationships/image" Target="../media/image36.png"/><Relationship Id="rId5" Type="http://schemas.openxmlformats.org/officeDocument/2006/relationships/image" Target="../media/image3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8.png"/><Relationship Id="rId4" Type="http://schemas.openxmlformats.org/officeDocument/2006/relationships/image" Target="../media/image30.png"/><Relationship Id="rId5" Type="http://schemas.openxmlformats.org/officeDocument/2006/relationships/image" Target="../media/image3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1.png"/><Relationship Id="rId4" Type="http://schemas.openxmlformats.org/officeDocument/2006/relationships/image" Target="../media/image39.png"/><Relationship Id="rId5" Type="http://schemas.openxmlformats.org/officeDocument/2006/relationships/image" Target="../media/image33.png"/><Relationship Id="rId6" Type="http://schemas.openxmlformats.org/officeDocument/2006/relationships/image" Target="../media/image4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42.png"/><Relationship Id="rId4" Type="http://schemas.openxmlformats.org/officeDocument/2006/relationships/image" Target="../media/image34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6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Relationship Id="rId4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4"/>
          <p:cNvSpPr txBox="1"/>
          <p:nvPr>
            <p:ph type="title"/>
          </p:nvPr>
        </p:nvSpPr>
        <p:spPr>
          <a:xfrm>
            <a:off x="380550" y="3991275"/>
            <a:ext cx="8382900" cy="883500"/>
          </a:xfrm>
          <a:prstGeom prst="rect">
            <a:avLst/>
          </a:prstGeom>
          <a:solidFill>
            <a:srgbClr val="8A2332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</a:pPr>
            <a:r>
              <a:rPr lang="en" sz="4200"/>
              <a:t>Lazy Bob - SDP23 Team 5</a:t>
            </a:r>
            <a:endParaRPr sz="4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</a:pPr>
            <a:r>
              <a:rPr lang="en" sz="1900"/>
              <a:t>Omar Areiqat, Vedatman Basu, Redwan Rahman, Jina Song</a:t>
            </a:r>
            <a:endParaRPr sz="19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</a:pPr>
            <a:r>
              <a:t/>
            </a:r>
            <a:endParaRPr/>
          </a:p>
        </p:txBody>
      </p:sp>
      <p:pic>
        <p:nvPicPr>
          <p:cNvPr id="110" name="Google Shape;11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78275" y="168325"/>
            <a:ext cx="3155650" cy="833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3"/>
          <p:cNvSpPr txBox="1"/>
          <p:nvPr>
            <p:ph type="title"/>
          </p:nvPr>
        </p:nvSpPr>
        <p:spPr>
          <a:xfrm>
            <a:off x="474133" y="401675"/>
            <a:ext cx="8210700" cy="5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10513"/>
              </a:buClr>
              <a:buSzPts val="2500"/>
              <a:buFont typeface="Arial"/>
              <a:buNone/>
            </a:pPr>
            <a:r>
              <a:rPr lang="en"/>
              <a:t>Similar Product: Comparison</a:t>
            </a:r>
            <a:endParaRPr/>
          </a:p>
        </p:txBody>
      </p:sp>
      <p:sp>
        <p:nvSpPr>
          <p:cNvPr id="235" name="Google Shape;235;p33"/>
          <p:cNvSpPr txBox="1"/>
          <p:nvPr>
            <p:ph idx="2" type="body"/>
          </p:nvPr>
        </p:nvSpPr>
        <p:spPr>
          <a:xfrm>
            <a:off x="5175398" y="4698718"/>
            <a:ext cx="30825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ts val="900"/>
              <a:buNone/>
            </a:pPr>
            <a:r>
              <a:t/>
            </a:r>
            <a:endParaRPr/>
          </a:p>
        </p:txBody>
      </p:sp>
      <p:sp>
        <p:nvSpPr>
          <p:cNvPr id="236" name="Google Shape;236;p33"/>
          <p:cNvSpPr txBox="1"/>
          <p:nvPr>
            <p:ph idx="11" type="ftr"/>
          </p:nvPr>
        </p:nvSpPr>
        <p:spPr>
          <a:xfrm>
            <a:off x="8282624" y="4698719"/>
            <a:ext cx="6549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54875" spcFirstLastPara="1" rIns="548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237" name="Google Shape;237;p33"/>
          <p:cNvGraphicFramePr/>
          <p:nvPr/>
        </p:nvGraphicFramePr>
        <p:xfrm>
          <a:off x="125888" y="84629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{3078BF7C-54F9-4836-BF0C-6C9EFA175374}</a:tableStyleId>
              </a:tblPr>
              <a:tblGrid>
                <a:gridCol w="1204925"/>
                <a:gridCol w="1015250"/>
                <a:gridCol w="942250"/>
                <a:gridCol w="1326725"/>
                <a:gridCol w="1104050"/>
                <a:gridCol w="920675"/>
                <a:gridCol w="714875"/>
                <a:gridCol w="927975"/>
                <a:gridCol w="750450"/>
              </a:tblGrid>
              <a:tr h="672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Movement</a:t>
                      </a:r>
                      <a:endParaRPr/>
                    </a:p>
                  </a:txBody>
                  <a:tcPr marT="91425" marB="91425" marR="91425" marL="91425" anchor="ctr"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Transport</a:t>
                      </a:r>
                      <a:endParaRPr/>
                    </a:p>
                  </a:txBody>
                  <a:tcPr marT="91425" marB="91425" marR="91425" marL="91425" anchor="ctr"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Rechargeable</a:t>
                      </a:r>
                      <a:endParaRPr/>
                    </a:p>
                  </a:txBody>
                  <a:tcPr marT="91425" marB="91425" marR="91425" marL="91425" anchor="ctr"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Avoid obstacles</a:t>
                      </a:r>
                      <a:endParaRPr/>
                    </a:p>
                  </a:txBody>
                  <a:tcPr marT="91425" marB="91425" marR="91425" marL="91425" anchor="ctr"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Avoid cliff</a:t>
                      </a:r>
                      <a:endParaRPr/>
                    </a:p>
                  </a:txBody>
                  <a:tcPr marT="91425" marB="91425" marR="91425" marL="91425" anchor="ctr"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Size</a:t>
                      </a:r>
                      <a:endParaRPr/>
                    </a:p>
                  </a:txBody>
                  <a:tcPr marT="91425" marB="91425" marR="91425" marL="91425" anchor="ctr"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Call to location</a:t>
                      </a:r>
                      <a:endParaRPr/>
                    </a:p>
                  </a:txBody>
                  <a:tcPr marT="91425" marB="91425" marR="91425" marL="91425" anchor="ctr"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Cost</a:t>
                      </a:r>
                      <a:endParaRPr/>
                    </a:p>
                  </a:txBody>
                  <a:tcPr marT="91425" marB="91425" marR="91425" marL="91425" anchor="ctr"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98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AirPorter</a:t>
                      </a:r>
                      <a:endParaRPr/>
                    </a:p>
                  </a:txBody>
                  <a:tcPr marT="91425" marB="91425" marR="91425" marL="91425"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N/A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0000"/>
                    </a:solidFill>
                  </a:tcPr>
                </a:tc>
              </a:tr>
              <a:tr h="498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Starship</a:t>
                      </a:r>
                      <a:endParaRPr/>
                    </a:p>
                  </a:txBody>
                  <a:tcPr marT="91425" marB="91425" marR="91425" marL="91425"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N/A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0000"/>
                    </a:solidFill>
                  </a:tcPr>
                </a:tc>
              </a:tr>
              <a:tr h="672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Robot Vacuums</a:t>
                      </a:r>
                      <a:endParaRPr/>
                    </a:p>
                  </a:txBody>
                  <a:tcPr marT="91425" marB="91425" marR="91425" marL="91425"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99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</a:tr>
              <a:tr h="672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Smart Coaster</a:t>
                      </a:r>
                      <a:endParaRPr/>
                    </a:p>
                  </a:txBody>
                  <a:tcPr marT="91425" marB="91425" marR="91425" marL="91425"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N/A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0000"/>
                    </a:solidFill>
                  </a:tcPr>
                </a:tc>
              </a:tr>
              <a:tr h="498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Lazy Bob</a:t>
                      </a:r>
                      <a:endParaRPr/>
                    </a:p>
                  </a:txBody>
                  <a:tcPr marT="91425" marB="91425" marR="91425" marL="91425"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/>
          <p:nvPr>
            <p:ph type="title"/>
          </p:nvPr>
        </p:nvSpPr>
        <p:spPr>
          <a:xfrm>
            <a:off x="474133" y="401675"/>
            <a:ext cx="8210700" cy="5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10513"/>
              </a:buClr>
              <a:buSzPts val="2500"/>
              <a:buFont typeface="Arial"/>
              <a:buNone/>
            </a:pPr>
            <a:r>
              <a:rPr lang="en"/>
              <a:t>System Specifications: Functional</a:t>
            </a:r>
            <a:endParaRPr/>
          </a:p>
        </p:txBody>
      </p:sp>
      <p:sp>
        <p:nvSpPr>
          <p:cNvPr id="243" name="Google Shape;243;p34"/>
          <p:cNvSpPr txBox="1"/>
          <p:nvPr>
            <p:ph idx="1" type="body"/>
          </p:nvPr>
        </p:nvSpPr>
        <p:spPr>
          <a:xfrm>
            <a:off x="195700" y="669300"/>
            <a:ext cx="4098000" cy="38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00"/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b="0" lang="en" sz="1600"/>
              <a:t>Accelerate at a rate of 0.5 cm/s</a:t>
            </a:r>
            <a:r>
              <a:rPr b="0" baseline="30000" lang="en" sz="1600"/>
              <a:t>2 </a:t>
            </a:r>
            <a:r>
              <a:rPr b="0" lang="en" sz="1600"/>
              <a:t>towards the caller, up to 7 cm/s</a:t>
            </a:r>
            <a:endParaRPr b="0"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00"/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b="0" lang="en" sz="1600"/>
              <a:t>Transport items without the items falling off</a:t>
            </a:r>
            <a:endParaRPr b="0"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00"/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b="0" lang="en" sz="1600"/>
              <a:t>Detect the edges of the table</a:t>
            </a:r>
            <a:endParaRPr b="0" sz="16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600"/>
              <a:t>and avoid falling off</a:t>
            </a:r>
            <a:endParaRPr b="0"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00"/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b="0" lang="en" sz="1600"/>
              <a:t>Avoid objects in its path and arrive at its destination</a:t>
            </a:r>
            <a:endParaRPr b="0" sz="16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00"/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b="0" lang="en" sz="1600"/>
              <a:t>Support up to 3 lbs.</a:t>
            </a:r>
            <a:endParaRPr b="0"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00"/>
          </a:p>
        </p:txBody>
      </p:sp>
      <p:sp>
        <p:nvSpPr>
          <p:cNvPr id="244" name="Google Shape;244;p34"/>
          <p:cNvSpPr txBox="1"/>
          <p:nvPr>
            <p:ph idx="2" type="body"/>
          </p:nvPr>
        </p:nvSpPr>
        <p:spPr>
          <a:xfrm>
            <a:off x="5175398" y="4698718"/>
            <a:ext cx="30825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ts val="900"/>
              <a:buNone/>
            </a:pPr>
            <a:r>
              <a:t/>
            </a:r>
            <a:endParaRPr/>
          </a:p>
        </p:txBody>
      </p:sp>
      <p:sp>
        <p:nvSpPr>
          <p:cNvPr id="245" name="Google Shape;245;p34"/>
          <p:cNvSpPr txBox="1"/>
          <p:nvPr>
            <p:ph idx="11" type="ftr"/>
          </p:nvPr>
        </p:nvSpPr>
        <p:spPr>
          <a:xfrm>
            <a:off x="8282624" y="4698719"/>
            <a:ext cx="6549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54875" spcFirstLastPara="1" rIns="548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6" name="Google Shape;246;p34"/>
          <p:cNvSpPr txBox="1"/>
          <p:nvPr>
            <p:ph idx="1" type="body"/>
          </p:nvPr>
        </p:nvSpPr>
        <p:spPr>
          <a:xfrm>
            <a:off x="4711850" y="669300"/>
            <a:ext cx="4098000" cy="39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Test Plan</a:t>
            </a:r>
            <a:endParaRPr sz="1600"/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b="0" lang="en" sz="1600"/>
              <a:t>Use a tape measure to check the distance travelled every second</a:t>
            </a:r>
            <a:endParaRPr b="0"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00"/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b="0" lang="en" sz="1600"/>
              <a:t>Put objects on moving coaster and watch if object falls</a:t>
            </a:r>
            <a:endParaRPr b="0"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00"/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b="0" lang="en" sz="1600"/>
              <a:t>Watch if it falls off when caller is away from the table</a:t>
            </a:r>
            <a:endParaRPr b="0"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00"/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b="0" lang="en" sz="1600"/>
              <a:t>Put objects in path and check if it bumps into object</a:t>
            </a:r>
            <a:endParaRPr b="0" sz="16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00"/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b="0" lang="en" sz="1600"/>
              <a:t>Place an object that weighs 3 lbs and check if system is stable while moving</a:t>
            </a:r>
            <a:endParaRPr b="0" sz="1600"/>
          </a:p>
        </p:txBody>
      </p:sp>
      <p:cxnSp>
        <p:nvCxnSpPr>
          <p:cNvPr id="247" name="Google Shape;247;p34"/>
          <p:cNvCxnSpPr/>
          <p:nvPr/>
        </p:nvCxnSpPr>
        <p:spPr>
          <a:xfrm>
            <a:off x="4502775" y="915275"/>
            <a:ext cx="0" cy="3376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5"/>
          <p:cNvSpPr txBox="1"/>
          <p:nvPr>
            <p:ph type="title"/>
          </p:nvPr>
        </p:nvSpPr>
        <p:spPr>
          <a:xfrm>
            <a:off x="466658" y="420075"/>
            <a:ext cx="8210700" cy="513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910513"/>
              </a:buClr>
              <a:buSzPts val="2500"/>
              <a:buFont typeface="Arial"/>
              <a:buNone/>
            </a:pPr>
            <a:r>
              <a:rPr lang="en"/>
              <a:t>System Specifications: Design</a:t>
            </a:r>
            <a:endParaRPr/>
          </a:p>
        </p:txBody>
      </p:sp>
      <p:sp>
        <p:nvSpPr>
          <p:cNvPr id="253" name="Google Shape;253;p35"/>
          <p:cNvSpPr txBox="1"/>
          <p:nvPr>
            <p:ph idx="2" type="body"/>
          </p:nvPr>
        </p:nvSpPr>
        <p:spPr>
          <a:xfrm>
            <a:off x="5175398" y="4698718"/>
            <a:ext cx="3082500" cy="2076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35"/>
          <p:cNvSpPr txBox="1"/>
          <p:nvPr>
            <p:ph idx="1" type="body"/>
          </p:nvPr>
        </p:nvSpPr>
        <p:spPr>
          <a:xfrm>
            <a:off x="4668900" y="675975"/>
            <a:ext cx="4332300" cy="36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Test Plan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600"/>
              <a:t>5.	Watch it move towards hub on a </a:t>
            </a:r>
            <a:endParaRPr b="0" sz="1600"/>
          </a:p>
          <a:p>
            <a:pPr indent="4572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600"/>
              <a:t>given signal</a:t>
            </a:r>
            <a:endParaRPr b="0"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600"/>
              <a:t>6.	Call both coasters on a collision </a:t>
            </a:r>
            <a:endParaRPr b="0" sz="1600"/>
          </a:p>
          <a:p>
            <a:pPr indent="4572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600"/>
              <a:t>course</a:t>
            </a:r>
            <a:r>
              <a:rPr b="0" lang="en" sz="1600"/>
              <a:t> and see if they collide</a:t>
            </a:r>
            <a:endParaRPr b="0" sz="16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600"/>
              <a:t>7.	Use</a:t>
            </a:r>
            <a:r>
              <a:rPr b="0" lang="en" sz="1600"/>
              <a:t> tape measure</a:t>
            </a:r>
            <a:endParaRPr b="0" sz="16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600"/>
              <a:t>8.	Find and put on irregular </a:t>
            </a:r>
            <a:r>
              <a:rPr b="0" lang="en" sz="1600"/>
              <a:t>shaped</a:t>
            </a:r>
            <a:r>
              <a:rPr b="0" lang="en" sz="1600"/>
              <a:t> </a:t>
            </a:r>
            <a:endParaRPr b="0" sz="1600"/>
          </a:p>
          <a:p>
            <a:pPr indent="4572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600"/>
              <a:t>tables and check if they fall off</a:t>
            </a:r>
            <a:endParaRPr b="0" sz="1600"/>
          </a:p>
          <a:p>
            <a:pPr indent="4572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600"/>
              <a:t>9. 	Line up objects to allow no path to </a:t>
            </a:r>
            <a:endParaRPr b="0" sz="1600"/>
          </a:p>
          <a:p>
            <a:pPr indent="4572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600"/>
              <a:t>caller, see if system notifies caller</a:t>
            </a:r>
            <a:endParaRPr b="0" sz="1600"/>
          </a:p>
        </p:txBody>
      </p:sp>
      <p:sp>
        <p:nvSpPr>
          <p:cNvPr id="255" name="Google Shape;255;p35"/>
          <p:cNvSpPr txBox="1"/>
          <p:nvPr>
            <p:ph idx="1" type="body"/>
          </p:nvPr>
        </p:nvSpPr>
        <p:spPr>
          <a:xfrm>
            <a:off x="170475" y="933675"/>
            <a:ext cx="4332300" cy="35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600"/>
              <a:t>5. 	M</a:t>
            </a:r>
            <a:r>
              <a:rPr b="0" lang="en" sz="1600"/>
              <a:t>ove back to its hub </a:t>
            </a:r>
            <a:endParaRPr b="0" sz="1600"/>
          </a:p>
          <a:p>
            <a:pPr indent="4572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600"/>
              <a:t>once determined not in use</a:t>
            </a:r>
            <a:endParaRPr b="0" sz="16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600"/>
              <a:t>6. 	System supports at least 2 </a:t>
            </a:r>
            <a:endParaRPr b="0" sz="1600"/>
          </a:p>
          <a:p>
            <a:pPr indent="4572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600"/>
              <a:t>coasters at the same time</a:t>
            </a:r>
            <a:endParaRPr b="0" sz="16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600"/>
              <a:t>7. 	Coaster diameter is within 25 cm</a:t>
            </a:r>
            <a:endParaRPr b="0" sz="16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600"/>
              <a:t>8. 	Be able to use it </a:t>
            </a:r>
            <a:r>
              <a:rPr b="0" lang="en" sz="1600"/>
              <a:t>regardless of </a:t>
            </a:r>
            <a:endParaRPr b="0" sz="1600"/>
          </a:p>
          <a:p>
            <a:pPr indent="4572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600"/>
              <a:t>table shape</a:t>
            </a:r>
            <a:endParaRPr b="0"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600"/>
              <a:t>9. 	If no path to caller is available, </a:t>
            </a:r>
            <a:endParaRPr b="0" sz="1600"/>
          </a:p>
          <a:p>
            <a:pPr indent="4572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600"/>
              <a:t>indicate to caller</a:t>
            </a:r>
            <a:endParaRPr b="0" sz="1600"/>
          </a:p>
        </p:txBody>
      </p:sp>
      <p:cxnSp>
        <p:nvCxnSpPr>
          <p:cNvPr id="256" name="Google Shape;256;p35"/>
          <p:cNvCxnSpPr/>
          <p:nvPr/>
        </p:nvCxnSpPr>
        <p:spPr>
          <a:xfrm>
            <a:off x="4502775" y="933675"/>
            <a:ext cx="0" cy="3376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7" name="Google Shape;257;p35"/>
          <p:cNvSpPr txBox="1"/>
          <p:nvPr>
            <p:ph idx="11" type="ftr"/>
          </p:nvPr>
        </p:nvSpPr>
        <p:spPr>
          <a:xfrm>
            <a:off x="8282624" y="4698719"/>
            <a:ext cx="6549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54875" spcFirstLastPara="1" rIns="548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6"/>
          <p:cNvSpPr txBox="1"/>
          <p:nvPr>
            <p:ph type="title"/>
          </p:nvPr>
        </p:nvSpPr>
        <p:spPr>
          <a:xfrm>
            <a:off x="497700" y="249275"/>
            <a:ext cx="8148600" cy="5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10513"/>
              </a:buClr>
              <a:buSzPts val="2500"/>
              <a:buFont typeface="Arial"/>
              <a:buNone/>
            </a:pPr>
            <a:r>
              <a:rPr lang="en"/>
              <a:t>Hardware Block Diagram</a:t>
            </a:r>
            <a:endParaRPr/>
          </a:p>
        </p:txBody>
      </p:sp>
      <p:sp>
        <p:nvSpPr>
          <p:cNvPr id="263" name="Google Shape;263;p36"/>
          <p:cNvSpPr txBox="1"/>
          <p:nvPr>
            <p:ph idx="2" type="body"/>
          </p:nvPr>
        </p:nvSpPr>
        <p:spPr>
          <a:xfrm>
            <a:off x="5175398" y="4698718"/>
            <a:ext cx="30825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ts val="900"/>
              <a:buNone/>
            </a:pPr>
            <a:r>
              <a:t/>
            </a:r>
            <a:endParaRPr/>
          </a:p>
        </p:txBody>
      </p:sp>
      <p:sp>
        <p:nvSpPr>
          <p:cNvPr id="264" name="Google Shape;264;p36"/>
          <p:cNvSpPr txBox="1"/>
          <p:nvPr>
            <p:ph idx="11" type="ftr"/>
          </p:nvPr>
        </p:nvSpPr>
        <p:spPr>
          <a:xfrm>
            <a:off x="8282624" y="4698719"/>
            <a:ext cx="6549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54875" spcFirstLastPara="1" rIns="548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65" name="Google Shape;26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76971" y="249275"/>
            <a:ext cx="9420969" cy="4261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7"/>
          <p:cNvSpPr txBox="1"/>
          <p:nvPr>
            <p:ph type="title"/>
          </p:nvPr>
        </p:nvSpPr>
        <p:spPr>
          <a:xfrm>
            <a:off x="466646" y="255225"/>
            <a:ext cx="8210700" cy="5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10513"/>
              </a:buClr>
              <a:buSzPts val="2500"/>
              <a:buFont typeface="Arial"/>
              <a:buNone/>
            </a:pPr>
            <a:r>
              <a:rPr lang="en"/>
              <a:t>Software </a:t>
            </a:r>
            <a:r>
              <a:rPr lang="en"/>
              <a:t>Block Diagram</a:t>
            </a:r>
            <a:endParaRPr/>
          </a:p>
        </p:txBody>
      </p:sp>
      <p:sp>
        <p:nvSpPr>
          <p:cNvPr id="271" name="Google Shape;271;p37"/>
          <p:cNvSpPr txBox="1"/>
          <p:nvPr>
            <p:ph idx="2" type="body"/>
          </p:nvPr>
        </p:nvSpPr>
        <p:spPr>
          <a:xfrm>
            <a:off x="5175398" y="4698718"/>
            <a:ext cx="30825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ts val="900"/>
              <a:buNone/>
            </a:pPr>
            <a:r>
              <a:t/>
            </a:r>
            <a:endParaRPr/>
          </a:p>
        </p:txBody>
      </p:sp>
      <p:sp>
        <p:nvSpPr>
          <p:cNvPr id="272" name="Google Shape;272;p37"/>
          <p:cNvSpPr txBox="1"/>
          <p:nvPr>
            <p:ph idx="11" type="ftr"/>
          </p:nvPr>
        </p:nvSpPr>
        <p:spPr>
          <a:xfrm>
            <a:off x="8282624" y="4698719"/>
            <a:ext cx="6549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54875" spcFirstLastPara="1" rIns="548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73" name="Google Shape;27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6850" y="585650"/>
            <a:ext cx="5570299" cy="4177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8"/>
          <p:cNvSpPr txBox="1"/>
          <p:nvPr>
            <p:ph type="title"/>
          </p:nvPr>
        </p:nvSpPr>
        <p:spPr>
          <a:xfrm>
            <a:off x="474133" y="401675"/>
            <a:ext cx="8210700" cy="5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10513"/>
              </a:buClr>
              <a:buSzPts val="2500"/>
              <a:buFont typeface="Arial"/>
              <a:buNone/>
            </a:pPr>
            <a:r>
              <a:rPr lang="en"/>
              <a:t>Subsystem: Motion</a:t>
            </a:r>
            <a:endParaRPr/>
          </a:p>
        </p:txBody>
      </p:sp>
      <p:sp>
        <p:nvSpPr>
          <p:cNvPr id="279" name="Google Shape;279;p38"/>
          <p:cNvSpPr txBox="1"/>
          <p:nvPr>
            <p:ph idx="1" type="body"/>
          </p:nvPr>
        </p:nvSpPr>
        <p:spPr>
          <a:xfrm>
            <a:off x="474129" y="1214050"/>
            <a:ext cx="8210700" cy="291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Requirements:</a:t>
            </a:r>
            <a:endParaRPr/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b="0" lang="en" sz="1700"/>
              <a:t>Omnidirectional</a:t>
            </a:r>
            <a:endParaRPr b="0" sz="17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b="0" lang="en" sz="1700"/>
              <a:t>Precise</a:t>
            </a:r>
            <a:endParaRPr b="0" sz="17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38"/>
          <p:cNvSpPr txBox="1"/>
          <p:nvPr>
            <p:ph idx="11" type="ftr"/>
          </p:nvPr>
        </p:nvSpPr>
        <p:spPr>
          <a:xfrm>
            <a:off x="8282624" y="4698719"/>
            <a:ext cx="6549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54875" spcFirstLastPara="1" rIns="548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81" name="Google Shape;28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57175" y="75975"/>
            <a:ext cx="2180350" cy="218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38"/>
          <p:cNvPicPr preferRelativeResize="0"/>
          <p:nvPr/>
        </p:nvPicPr>
        <p:blipFill rotWithShape="1">
          <a:blip r:embed="rId4">
            <a:alphaModFix/>
          </a:blip>
          <a:srcRect b="2337" l="15570" r="11260" t="2251"/>
          <a:stretch/>
        </p:blipFill>
        <p:spPr>
          <a:xfrm>
            <a:off x="6174800" y="2256325"/>
            <a:ext cx="2969208" cy="2176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38"/>
          <p:cNvPicPr preferRelativeResize="0"/>
          <p:nvPr/>
        </p:nvPicPr>
        <p:blipFill rotWithShape="1">
          <a:blip r:embed="rId5">
            <a:alphaModFix/>
          </a:blip>
          <a:srcRect b="8150" l="29166" r="34021" t="8425"/>
          <a:stretch/>
        </p:blipFill>
        <p:spPr>
          <a:xfrm>
            <a:off x="3563025" y="1009725"/>
            <a:ext cx="2381449" cy="2634300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38"/>
          <p:cNvSpPr txBox="1"/>
          <p:nvPr>
            <p:ph idx="2" type="body"/>
          </p:nvPr>
        </p:nvSpPr>
        <p:spPr>
          <a:xfrm>
            <a:off x="2343475" y="4598525"/>
            <a:ext cx="5914500" cy="51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ts val="900"/>
              <a:buNone/>
            </a:pPr>
            <a:r>
              <a:rPr lang="en"/>
              <a:t>https://blog.arduino.cc/2021/06/05/james-brutons-robot-uses-three-ball-shaped-wheels-to-move-in-any-direction/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ts val="900"/>
              <a:buNone/>
            </a:pPr>
            <a:r>
              <a:rPr lang="en"/>
              <a:t>https://www.amazon.com/Drift-Metal-Accessories-Compatible-Wltoys/dp/B08YYR7FSY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https://www.cgtrader.com/3d-models/vehicle/industrial-vehicle/continuous-track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ts val="9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9"/>
          <p:cNvSpPr txBox="1"/>
          <p:nvPr>
            <p:ph type="title"/>
          </p:nvPr>
        </p:nvSpPr>
        <p:spPr>
          <a:xfrm>
            <a:off x="474133" y="401675"/>
            <a:ext cx="8210700" cy="5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10513"/>
              </a:buClr>
              <a:buSzPts val="2500"/>
              <a:buFont typeface="Arial"/>
              <a:buNone/>
            </a:pPr>
            <a:r>
              <a:rPr lang="en"/>
              <a:t>Subsystem: Motion</a:t>
            </a:r>
            <a:endParaRPr/>
          </a:p>
        </p:txBody>
      </p:sp>
      <p:sp>
        <p:nvSpPr>
          <p:cNvPr id="290" name="Google Shape;290;p39"/>
          <p:cNvSpPr txBox="1"/>
          <p:nvPr>
            <p:ph idx="1" type="body"/>
          </p:nvPr>
        </p:nvSpPr>
        <p:spPr>
          <a:xfrm>
            <a:off x="482204" y="1214050"/>
            <a:ext cx="8210700" cy="291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Requirements:</a:t>
            </a:r>
            <a:endParaRPr/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b="0" lang="en" sz="1700"/>
              <a:t>Omnidirectional</a:t>
            </a:r>
            <a:endParaRPr b="0" sz="17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b="0" lang="en" sz="1700"/>
              <a:t>Precise</a:t>
            </a:r>
            <a:endParaRPr b="0" sz="17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Plan:</a:t>
            </a:r>
            <a:endParaRPr/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b="0" lang="en" sz="1700"/>
              <a:t>Motor: 4x Stepper Motors</a:t>
            </a:r>
            <a:endParaRPr b="0" sz="1700"/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b="0" lang="en" sz="1700"/>
              <a:t>Wheels: 4x Mecanum Wheels</a:t>
            </a:r>
            <a:endParaRPr/>
          </a:p>
        </p:txBody>
      </p:sp>
      <p:sp>
        <p:nvSpPr>
          <p:cNvPr id="291" name="Google Shape;291;p39"/>
          <p:cNvSpPr txBox="1"/>
          <p:nvPr>
            <p:ph idx="11" type="ftr"/>
          </p:nvPr>
        </p:nvSpPr>
        <p:spPr>
          <a:xfrm>
            <a:off x="8282624" y="4698719"/>
            <a:ext cx="6549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54875" spcFirstLastPara="1" rIns="548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92" name="Google Shape;29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51825" y="1811176"/>
            <a:ext cx="2433974" cy="2433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35250" y="189925"/>
            <a:ext cx="1581325" cy="1581325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39"/>
          <p:cNvSpPr txBox="1"/>
          <p:nvPr>
            <p:ph idx="2" type="body"/>
          </p:nvPr>
        </p:nvSpPr>
        <p:spPr>
          <a:xfrm>
            <a:off x="2759127" y="4698725"/>
            <a:ext cx="54987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ts val="900"/>
              <a:buNone/>
            </a:pPr>
            <a:r>
              <a:rPr lang="en"/>
              <a:t>https://www.andymark.com/products/10-in-mecanum-wheel-set-steel-body-6-hole-bore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ts val="900"/>
              <a:buNone/>
            </a:pPr>
            <a:r>
              <a:rPr lang="en"/>
              <a:t>https://www.digikey.com/en/products/detail/dfrobot/FIT0278/6588458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0"/>
          <p:cNvSpPr txBox="1"/>
          <p:nvPr>
            <p:ph type="title"/>
          </p:nvPr>
        </p:nvSpPr>
        <p:spPr>
          <a:xfrm>
            <a:off x="474133" y="401675"/>
            <a:ext cx="8210700" cy="5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10513"/>
              </a:buClr>
              <a:buSzPts val="2500"/>
              <a:buFont typeface="Arial"/>
              <a:buNone/>
            </a:pPr>
            <a:r>
              <a:rPr lang="en"/>
              <a:t>Subsystem: Motion</a:t>
            </a:r>
            <a:endParaRPr/>
          </a:p>
        </p:txBody>
      </p:sp>
      <p:sp>
        <p:nvSpPr>
          <p:cNvPr id="300" name="Google Shape;300;p40"/>
          <p:cNvSpPr txBox="1"/>
          <p:nvPr>
            <p:ph idx="11" type="ftr"/>
          </p:nvPr>
        </p:nvSpPr>
        <p:spPr>
          <a:xfrm>
            <a:off x="8282624" y="4698719"/>
            <a:ext cx="6549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54875" spcFirstLastPara="1" rIns="548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01" name="Google Shape;301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8225" y="942175"/>
            <a:ext cx="6702525" cy="3485325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40"/>
          <p:cNvSpPr txBox="1"/>
          <p:nvPr>
            <p:ph idx="2" type="body"/>
          </p:nvPr>
        </p:nvSpPr>
        <p:spPr>
          <a:xfrm>
            <a:off x="5175398" y="4698718"/>
            <a:ext cx="30825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ts val="900"/>
              <a:buNone/>
            </a:pPr>
            <a:r>
              <a:rPr lang="en"/>
              <a:t>https://en.wikipedia.org/wiki/Mecanum_wheel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1"/>
          <p:cNvSpPr txBox="1"/>
          <p:nvPr>
            <p:ph type="title"/>
          </p:nvPr>
        </p:nvSpPr>
        <p:spPr>
          <a:xfrm>
            <a:off x="474133" y="401675"/>
            <a:ext cx="8210700" cy="5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10513"/>
              </a:buClr>
              <a:buSzPts val="2500"/>
              <a:buFont typeface="Arial"/>
              <a:buNone/>
            </a:pPr>
            <a:r>
              <a:rPr lang="en"/>
              <a:t>Subsystem: Motion</a:t>
            </a:r>
            <a:endParaRPr/>
          </a:p>
        </p:txBody>
      </p:sp>
      <p:sp>
        <p:nvSpPr>
          <p:cNvPr id="308" name="Google Shape;308;p41"/>
          <p:cNvSpPr txBox="1"/>
          <p:nvPr>
            <p:ph idx="11" type="ftr"/>
          </p:nvPr>
        </p:nvSpPr>
        <p:spPr>
          <a:xfrm>
            <a:off x="8282624" y="4698719"/>
            <a:ext cx="6549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54875" spcFirstLastPara="1" rIns="548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Here I compare the start to the end point of the vehicle after some back and forth movements to get an idea of the directional stability of the drive system. http://www.mtahlers.de/index.php/robotik/mecanum-wheels" id="309" name="Google Shape;309;p41" title="Mecanum wheel robot base - track stability test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80434" y="949475"/>
            <a:ext cx="4583141" cy="3437350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41"/>
          <p:cNvSpPr txBox="1"/>
          <p:nvPr>
            <p:ph idx="2" type="body"/>
          </p:nvPr>
        </p:nvSpPr>
        <p:spPr>
          <a:xfrm>
            <a:off x="5175398" y="4698718"/>
            <a:ext cx="30825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ts val="900"/>
              <a:buNone/>
            </a:pPr>
            <a:r>
              <a:rPr lang="en"/>
              <a:t>https://youtu.be/Ne09Y72zW_Y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2"/>
          <p:cNvSpPr txBox="1"/>
          <p:nvPr>
            <p:ph type="title"/>
          </p:nvPr>
        </p:nvSpPr>
        <p:spPr>
          <a:xfrm>
            <a:off x="474133" y="401675"/>
            <a:ext cx="8210700" cy="5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10513"/>
              </a:buClr>
              <a:buSzPts val="2500"/>
              <a:buFont typeface="Arial"/>
              <a:buNone/>
            </a:pPr>
            <a:r>
              <a:rPr lang="en"/>
              <a:t>Subsystem: Power</a:t>
            </a:r>
            <a:endParaRPr/>
          </a:p>
        </p:txBody>
      </p:sp>
      <p:sp>
        <p:nvSpPr>
          <p:cNvPr id="316" name="Google Shape;316;p42"/>
          <p:cNvSpPr txBox="1"/>
          <p:nvPr>
            <p:ph idx="1" type="body"/>
          </p:nvPr>
        </p:nvSpPr>
        <p:spPr>
          <a:xfrm>
            <a:off x="223777" y="1036050"/>
            <a:ext cx="3433800" cy="15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04800" lvl="0" marL="457200" rtl="0" algn="l">
              <a:spcBef>
                <a:spcPts val="8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Lithium-ion batteries</a:t>
            </a:r>
            <a:endParaRPr/>
          </a:p>
        </p:txBody>
      </p:sp>
      <p:sp>
        <p:nvSpPr>
          <p:cNvPr id="317" name="Google Shape;317;p42"/>
          <p:cNvSpPr txBox="1"/>
          <p:nvPr>
            <p:ph idx="11" type="ftr"/>
          </p:nvPr>
        </p:nvSpPr>
        <p:spPr>
          <a:xfrm>
            <a:off x="8282624" y="4698719"/>
            <a:ext cx="6549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54875" spcFirstLastPara="1" rIns="548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18" name="Google Shape;318;p42"/>
          <p:cNvPicPr preferRelativeResize="0"/>
          <p:nvPr/>
        </p:nvPicPr>
        <p:blipFill rotWithShape="1">
          <a:blip r:embed="rId3">
            <a:alphaModFix/>
          </a:blip>
          <a:srcRect b="24834" l="6852" r="12618" t="23948"/>
          <a:stretch/>
        </p:blipFill>
        <p:spPr>
          <a:xfrm>
            <a:off x="4421900" y="915275"/>
            <a:ext cx="3648400" cy="1741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01250" y="1985150"/>
            <a:ext cx="3020524" cy="2266950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42"/>
          <p:cNvSpPr txBox="1"/>
          <p:nvPr>
            <p:ph idx="2" type="body"/>
          </p:nvPr>
        </p:nvSpPr>
        <p:spPr>
          <a:xfrm>
            <a:off x="5175398" y="4698718"/>
            <a:ext cx="30825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ts val="900"/>
              <a:buNone/>
            </a:pPr>
            <a:r>
              <a:rPr lang="en"/>
              <a:t>https://www.adafruit.com/product/328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ts val="900"/>
              <a:buNone/>
            </a:pPr>
            <a:r>
              <a:rPr lang="en"/>
              <a:t>https://www.adafruit.com/product/798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5"/>
          <p:cNvSpPr txBox="1"/>
          <p:nvPr>
            <p:ph type="title"/>
          </p:nvPr>
        </p:nvSpPr>
        <p:spPr>
          <a:xfrm>
            <a:off x="292642" y="3989329"/>
            <a:ext cx="6366900" cy="444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</a:pPr>
            <a:r>
              <a:rPr lang="en"/>
              <a:t>The Team</a:t>
            </a:r>
            <a:endParaRPr/>
          </a:p>
        </p:txBody>
      </p:sp>
      <p:pic>
        <p:nvPicPr>
          <p:cNvPr id="117" name="Google Shape;117;p25"/>
          <p:cNvPicPr preferRelativeResize="0"/>
          <p:nvPr/>
        </p:nvPicPr>
        <p:blipFill rotWithShape="1">
          <a:blip r:embed="rId3">
            <a:alphaModFix/>
          </a:blip>
          <a:srcRect b="0" l="22943" r="11914" t="8475"/>
          <a:stretch/>
        </p:blipFill>
        <p:spPr>
          <a:xfrm>
            <a:off x="138113" y="785238"/>
            <a:ext cx="1693076" cy="1786499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5"/>
          <p:cNvSpPr txBox="1"/>
          <p:nvPr/>
        </p:nvSpPr>
        <p:spPr>
          <a:xfrm>
            <a:off x="49863" y="2708713"/>
            <a:ext cx="2033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Omar Areiqat 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CompE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8A2332"/>
                </a:solidFill>
              </a:rPr>
              <a:t>Budget Lead</a:t>
            </a:r>
            <a:endParaRPr>
              <a:solidFill>
                <a:srgbClr val="8A233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Movement and Power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9" name="Google Shape;119;p25"/>
          <p:cNvSpPr txBox="1"/>
          <p:nvPr/>
        </p:nvSpPr>
        <p:spPr>
          <a:xfrm>
            <a:off x="2082975" y="2708725"/>
            <a:ext cx="15210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Jina Song 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EE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8A2332"/>
                </a:solidFill>
              </a:rPr>
              <a:t>PCB Lead</a:t>
            </a:r>
            <a:endParaRPr>
              <a:solidFill>
                <a:srgbClr val="8A233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Design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0" name="Google Shape;120;p25"/>
          <p:cNvSpPr txBox="1"/>
          <p:nvPr/>
        </p:nvSpPr>
        <p:spPr>
          <a:xfrm>
            <a:off x="3517050" y="2708725"/>
            <a:ext cx="21099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Vedatman Soham Basu CompE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8A2332"/>
                </a:solidFill>
              </a:rPr>
              <a:t>Software Lead</a:t>
            </a:r>
            <a:endParaRPr>
              <a:solidFill>
                <a:srgbClr val="8A233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Sensors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1" name="Google Shape;121;p25"/>
          <p:cNvSpPr txBox="1"/>
          <p:nvPr/>
        </p:nvSpPr>
        <p:spPr>
          <a:xfrm>
            <a:off x="5626950" y="2708725"/>
            <a:ext cx="17889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Redwan Rahman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CompE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10513"/>
                </a:solidFill>
              </a:rPr>
              <a:t>Logistic Lead</a:t>
            </a:r>
            <a:endParaRPr>
              <a:solidFill>
                <a:srgbClr val="91051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Positioning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2" name="Google Shape;122;p25"/>
          <p:cNvSpPr txBox="1"/>
          <p:nvPr/>
        </p:nvSpPr>
        <p:spPr>
          <a:xfrm>
            <a:off x="7357675" y="2924275"/>
            <a:ext cx="1693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William Leonard</a:t>
            </a:r>
            <a:endParaRPr b="1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8A2332"/>
                </a:solidFill>
              </a:rPr>
              <a:t>Advisor</a:t>
            </a:r>
            <a:endParaRPr>
              <a:solidFill>
                <a:srgbClr val="8A2332"/>
              </a:solidFill>
            </a:endParaRPr>
          </a:p>
        </p:txBody>
      </p:sp>
      <p:sp>
        <p:nvSpPr>
          <p:cNvPr id="123" name="Google Shape;123;p25"/>
          <p:cNvSpPr txBox="1"/>
          <p:nvPr>
            <p:ph idx="11" type="ftr"/>
          </p:nvPr>
        </p:nvSpPr>
        <p:spPr>
          <a:xfrm>
            <a:off x="8291649" y="4691819"/>
            <a:ext cx="6549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54875" spcFirstLastPara="1" rIns="548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Page </a:t>
            </a:r>
            <a:fld id="{00000000-1234-1234-1234-123412341234}" type="slidenum">
              <a:rPr lang="en" sz="900"/>
              <a:t>‹#›</a:t>
            </a:fld>
            <a:endParaRPr sz="900"/>
          </a:p>
        </p:txBody>
      </p:sp>
      <p:pic>
        <p:nvPicPr>
          <p:cNvPr id="124" name="Google Shape;124;p25"/>
          <p:cNvPicPr preferRelativeResize="0"/>
          <p:nvPr/>
        </p:nvPicPr>
        <p:blipFill rotWithShape="1">
          <a:blip r:embed="rId4">
            <a:alphaModFix/>
          </a:blip>
          <a:srcRect b="2162" l="0" r="0" t="0"/>
          <a:stretch/>
        </p:blipFill>
        <p:spPr>
          <a:xfrm>
            <a:off x="7406168" y="897600"/>
            <a:ext cx="1596207" cy="156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25"/>
          <p:cNvPicPr preferRelativeResize="0"/>
          <p:nvPr/>
        </p:nvPicPr>
        <p:blipFill rotWithShape="1">
          <a:blip r:embed="rId5">
            <a:alphaModFix/>
          </a:blip>
          <a:srcRect b="12079" l="0" r="0" t="10142"/>
          <a:stretch/>
        </p:blipFill>
        <p:spPr>
          <a:xfrm>
            <a:off x="5674800" y="800551"/>
            <a:ext cx="1693202" cy="1755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5"/>
          <p:cNvPicPr preferRelativeResize="0"/>
          <p:nvPr/>
        </p:nvPicPr>
        <p:blipFill rotWithShape="1">
          <a:blip r:embed="rId6">
            <a:alphaModFix/>
          </a:blip>
          <a:srcRect b="14322" l="0" r="0" t="10217"/>
          <a:stretch/>
        </p:blipFill>
        <p:spPr>
          <a:xfrm>
            <a:off x="1995688" y="793200"/>
            <a:ext cx="1596200" cy="17705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5"/>
          <p:cNvPicPr preferRelativeResize="0"/>
          <p:nvPr/>
        </p:nvPicPr>
        <p:blipFill rotWithShape="1">
          <a:blip r:embed="rId7">
            <a:alphaModFix/>
          </a:blip>
          <a:srcRect b="11154" l="0" r="0" t="13373"/>
          <a:stretch/>
        </p:blipFill>
        <p:spPr>
          <a:xfrm>
            <a:off x="3738887" y="778400"/>
            <a:ext cx="1788899" cy="18002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3"/>
          <p:cNvSpPr txBox="1"/>
          <p:nvPr>
            <p:ph type="title"/>
          </p:nvPr>
        </p:nvSpPr>
        <p:spPr>
          <a:xfrm>
            <a:off x="474133" y="401675"/>
            <a:ext cx="8210700" cy="5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10513"/>
              </a:buClr>
              <a:buSzPts val="2500"/>
              <a:buFont typeface="Arial"/>
              <a:buNone/>
            </a:pPr>
            <a:r>
              <a:rPr lang="en"/>
              <a:t>Subsystem: Charging</a:t>
            </a:r>
            <a:endParaRPr/>
          </a:p>
        </p:txBody>
      </p:sp>
      <p:sp>
        <p:nvSpPr>
          <p:cNvPr id="326" name="Google Shape;326;p43"/>
          <p:cNvSpPr txBox="1"/>
          <p:nvPr>
            <p:ph idx="1" type="body"/>
          </p:nvPr>
        </p:nvSpPr>
        <p:spPr>
          <a:xfrm>
            <a:off x="223777" y="1036050"/>
            <a:ext cx="3433800" cy="15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04800" lvl="0" marL="457200" rtl="0" algn="l">
              <a:spcBef>
                <a:spcPts val="8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Connection</a:t>
            </a:r>
            <a:endParaRPr/>
          </a:p>
          <a:p>
            <a:pPr indent="-304800" lvl="1" marL="914400" rtl="0" algn="l">
              <a:spcBef>
                <a:spcPts val="4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Pogo/Magnetic Pins</a:t>
            </a:r>
            <a:endParaRPr/>
          </a:p>
          <a:p>
            <a:pPr indent="-304800" lvl="1" marL="914400" rtl="0" algn="l">
              <a:spcBef>
                <a:spcPts val="4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Wireless</a:t>
            </a:r>
            <a:endParaRPr/>
          </a:p>
        </p:txBody>
      </p:sp>
      <p:sp>
        <p:nvSpPr>
          <p:cNvPr id="327" name="Google Shape;327;p43"/>
          <p:cNvSpPr txBox="1"/>
          <p:nvPr>
            <p:ph idx="11" type="ftr"/>
          </p:nvPr>
        </p:nvSpPr>
        <p:spPr>
          <a:xfrm>
            <a:off x="8282624" y="4698719"/>
            <a:ext cx="6549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54875" spcFirstLastPara="1" rIns="548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28" name="Google Shape;328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70575" y="103100"/>
            <a:ext cx="2266950" cy="2266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9" name="Google Shape;329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69875" y="2571750"/>
            <a:ext cx="1767649" cy="1767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30" name="Google Shape;330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0450" y="2148891"/>
            <a:ext cx="5440826" cy="2156875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Google Shape;331;p43"/>
          <p:cNvSpPr txBox="1"/>
          <p:nvPr>
            <p:ph idx="2" type="body"/>
          </p:nvPr>
        </p:nvSpPr>
        <p:spPr>
          <a:xfrm>
            <a:off x="2529202" y="4698725"/>
            <a:ext cx="57288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ts val="900"/>
              <a:buNone/>
            </a:pPr>
            <a:r>
              <a:rPr lang="en"/>
              <a:t>https://www.digikey.com/en/products/detail/tdk-corporation/WT505090-10F2-A11-G1/8019490/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ts val="900"/>
              <a:buNone/>
            </a:pPr>
            <a:r>
              <a:rPr lang="en"/>
              <a:t>https://www.pinterest.com/pin/545498573615003623/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ts val="900"/>
              <a:buNone/>
            </a:pPr>
            <a:r>
              <a:rPr lang="en"/>
              <a:t>https://pogopin.net/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44"/>
          <p:cNvSpPr txBox="1"/>
          <p:nvPr>
            <p:ph type="title"/>
          </p:nvPr>
        </p:nvSpPr>
        <p:spPr>
          <a:xfrm>
            <a:off x="474133" y="401675"/>
            <a:ext cx="8210700" cy="5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10513"/>
              </a:buClr>
              <a:buSzPts val="2500"/>
              <a:buFont typeface="Arial"/>
              <a:buNone/>
            </a:pPr>
            <a:r>
              <a:rPr lang="en"/>
              <a:t>Subsystem: Relative Positioning</a:t>
            </a:r>
            <a:endParaRPr/>
          </a:p>
        </p:txBody>
      </p:sp>
      <p:sp>
        <p:nvSpPr>
          <p:cNvPr id="337" name="Google Shape;337;p44"/>
          <p:cNvSpPr txBox="1"/>
          <p:nvPr>
            <p:ph idx="1" type="body"/>
          </p:nvPr>
        </p:nvSpPr>
        <p:spPr>
          <a:xfrm>
            <a:off x="482200" y="1214050"/>
            <a:ext cx="5004300" cy="291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Triangulating relative position </a:t>
            </a:r>
            <a:endParaRPr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Coaster, Hub, Active and Inactive Caller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Ultra Wideband</a:t>
            </a:r>
            <a:r>
              <a:rPr lang="en"/>
              <a:t> Sensor</a:t>
            </a:r>
            <a:endParaRPr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Time of arrival</a:t>
            </a:r>
            <a:endParaRPr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High </a:t>
            </a:r>
            <a:r>
              <a:rPr lang="en"/>
              <a:t>precision</a:t>
            </a:r>
            <a:r>
              <a:rPr lang="en"/>
              <a:t> at small ranges</a:t>
            </a:r>
            <a:endParaRPr/>
          </a:p>
        </p:txBody>
      </p:sp>
      <p:sp>
        <p:nvSpPr>
          <p:cNvPr id="338" name="Google Shape;338;p44"/>
          <p:cNvSpPr txBox="1"/>
          <p:nvPr>
            <p:ph idx="2" type="body"/>
          </p:nvPr>
        </p:nvSpPr>
        <p:spPr>
          <a:xfrm>
            <a:off x="2544425" y="4698725"/>
            <a:ext cx="57135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ts val="900"/>
              <a:buNone/>
            </a:pPr>
            <a:r>
              <a:rPr lang="en"/>
              <a:t>https://www.mouser.com/ProductDetail/Qorvo/DWM1000?qs=TiOZkKH1s2R6b5D6df63Pg%3D%3D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ts val="900"/>
              <a:buNone/>
            </a:pPr>
            <a:r>
              <a:rPr lang="en"/>
              <a:t>https://www.tindie.com/products/petteemfg/ultra-wideband-rtls-uwb-diy-starter-kit/#specs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ts val="900"/>
              <a:buNone/>
            </a:pPr>
            <a:r>
              <a:rPr lang="en"/>
              <a:t>https://www.frontiersin.org/articles/10.3389/fnbot.2022.715440/full</a:t>
            </a:r>
            <a:endParaRPr/>
          </a:p>
        </p:txBody>
      </p:sp>
      <p:sp>
        <p:nvSpPr>
          <p:cNvPr id="339" name="Google Shape;339;p44"/>
          <p:cNvSpPr txBox="1"/>
          <p:nvPr>
            <p:ph idx="11" type="ftr"/>
          </p:nvPr>
        </p:nvSpPr>
        <p:spPr>
          <a:xfrm>
            <a:off x="8282624" y="4698719"/>
            <a:ext cx="6549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54875" spcFirstLastPara="1" rIns="548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40" name="Google Shape;340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6674" y="3101774"/>
            <a:ext cx="1781400" cy="1184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Google Shape;341;p44"/>
          <p:cNvPicPr preferRelativeResize="0"/>
          <p:nvPr/>
        </p:nvPicPr>
        <p:blipFill rotWithShape="1">
          <a:blip r:embed="rId4">
            <a:alphaModFix/>
          </a:blip>
          <a:srcRect b="0" l="0" r="0" t="12610"/>
          <a:stretch/>
        </p:blipFill>
        <p:spPr>
          <a:xfrm>
            <a:off x="6240900" y="639225"/>
            <a:ext cx="2696625" cy="2262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Google Shape;342;p4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71738" y="2345750"/>
            <a:ext cx="1858875" cy="2031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45"/>
          <p:cNvSpPr txBox="1"/>
          <p:nvPr>
            <p:ph type="title"/>
          </p:nvPr>
        </p:nvSpPr>
        <p:spPr>
          <a:xfrm>
            <a:off x="474133" y="401675"/>
            <a:ext cx="8210700" cy="5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10513"/>
              </a:buClr>
              <a:buSzPts val="2500"/>
              <a:buFont typeface="Arial"/>
              <a:buNone/>
            </a:pPr>
            <a:r>
              <a:rPr lang="en">
                <a:solidFill>
                  <a:srgbClr val="8A2332"/>
                </a:solidFill>
              </a:rPr>
              <a:t>Subsystem: </a:t>
            </a:r>
            <a:r>
              <a:rPr lang="en">
                <a:solidFill>
                  <a:srgbClr val="8A2332"/>
                </a:solidFill>
              </a:rPr>
              <a:t>Collision</a:t>
            </a:r>
            <a:r>
              <a:rPr lang="en">
                <a:solidFill>
                  <a:srgbClr val="8A2332"/>
                </a:solidFill>
              </a:rPr>
              <a:t> and Cliff Detection</a:t>
            </a:r>
            <a:endParaRPr>
              <a:solidFill>
                <a:srgbClr val="8A2332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10513"/>
              </a:buClr>
              <a:buSzPts val="25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  <p:sp>
        <p:nvSpPr>
          <p:cNvPr id="348" name="Google Shape;348;p45"/>
          <p:cNvSpPr txBox="1"/>
          <p:nvPr>
            <p:ph idx="1" type="body"/>
          </p:nvPr>
        </p:nvSpPr>
        <p:spPr>
          <a:xfrm>
            <a:off x="474125" y="1001600"/>
            <a:ext cx="4474200" cy="291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Piezoelectric</a:t>
            </a:r>
            <a:endParaRPr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Calibration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Ultrasonic</a:t>
            </a:r>
            <a:endParaRPr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Distance measurement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Photocell/Infrared</a:t>
            </a:r>
            <a:endParaRPr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Cliff Detection &amp; </a:t>
            </a:r>
            <a:r>
              <a:rPr lang="en"/>
              <a:t>Collision Detection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Stretch Goal: Optic Sensors</a:t>
            </a:r>
            <a:endParaRPr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Mapping</a:t>
            </a:r>
            <a:endParaRPr/>
          </a:p>
        </p:txBody>
      </p:sp>
      <p:sp>
        <p:nvSpPr>
          <p:cNvPr id="349" name="Google Shape;349;p45"/>
          <p:cNvSpPr txBox="1"/>
          <p:nvPr>
            <p:ph idx="2" type="body"/>
          </p:nvPr>
        </p:nvSpPr>
        <p:spPr>
          <a:xfrm>
            <a:off x="4040626" y="4698725"/>
            <a:ext cx="42174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ts val="900"/>
              <a:buNone/>
            </a:pPr>
            <a:r>
              <a:rPr lang="en"/>
              <a:t>https://www.youngwonks.com/blog/What-is-an-infrared-sensor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ts val="900"/>
              <a:buNone/>
            </a:pPr>
            <a:r>
              <a:rPr lang="en"/>
              <a:t>https://www.americanpiezo.com/piezo-theory/whats-a-transducer.html 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ts val="900"/>
              <a:buNone/>
            </a:pPr>
            <a:r>
              <a:rPr lang="en"/>
              <a:t>https://www.sparkfun.com/products/retired/12907 </a:t>
            </a:r>
            <a:endParaRPr/>
          </a:p>
        </p:txBody>
      </p:sp>
      <p:sp>
        <p:nvSpPr>
          <p:cNvPr id="350" name="Google Shape;350;p45"/>
          <p:cNvSpPr txBox="1"/>
          <p:nvPr>
            <p:ph idx="11" type="ftr"/>
          </p:nvPr>
        </p:nvSpPr>
        <p:spPr>
          <a:xfrm>
            <a:off x="8282624" y="4698719"/>
            <a:ext cx="6549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54875" spcFirstLastPara="1" rIns="548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51" name="Google Shape;351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07924" y="1154400"/>
            <a:ext cx="1358376" cy="1254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52" name="Google Shape;352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7676350" y="2649113"/>
            <a:ext cx="1261174" cy="1261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3" name="Google Shape;353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56525" y="2647799"/>
            <a:ext cx="1261175" cy="1263797"/>
          </a:xfrm>
          <a:prstGeom prst="rect">
            <a:avLst/>
          </a:prstGeom>
          <a:noFill/>
          <a:ln>
            <a:noFill/>
          </a:ln>
        </p:spPr>
      </p:pic>
      <p:pic>
        <p:nvPicPr>
          <p:cNvPr id="354" name="Google Shape;354;p4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561025" y="1257007"/>
            <a:ext cx="1491825" cy="105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46"/>
          <p:cNvSpPr txBox="1"/>
          <p:nvPr>
            <p:ph type="title"/>
          </p:nvPr>
        </p:nvSpPr>
        <p:spPr>
          <a:xfrm>
            <a:off x="173333" y="404975"/>
            <a:ext cx="8210700" cy="5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10513"/>
              </a:buClr>
              <a:buSzPts val="2500"/>
              <a:buFont typeface="Arial"/>
              <a:buNone/>
            </a:pPr>
            <a:r>
              <a:rPr lang="en"/>
              <a:t>Estimated Cost</a:t>
            </a:r>
            <a:endParaRPr/>
          </a:p>
        </p:txBody>
      </p:sp>
      <p:sp>
        <p:nvSpPr>
          <p:cNvPr id="360" name="Google Shape;360;p46"/>
          <p:cNvSpPr txBox="1"/>
          <p:nvPr>
            <p:ph idx="2" type="body"/>
          </p:nvPr>
        </p:nvSpPr>
        <p:spPr>
          <a:xfrm>
            <a:off x="5175398" y="4698718"/>
            <a:ext cx="30825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ts val="900"/>
              <a:buNone/>
            </a:pPr>
            <a:r>
              <a:t/>
            </a:r>
            <a:endParaRPr/>
          </a:p>
        </p:txBody>
      </p:sp>
      <p:sp>
        <p:nvSpPr>
          <p:cNvPr id="361" name="Google Shape;361;p46"/>
          <p:cNvSpPr txBox="1"/>
          <p:nvPr>
            <p:ph idx="11" type="ftr"/>
          </p:nvPr>
        </p:nvSpPr>
        <p:spPr>
          <a:xfrm>
            <a:off x="8282624" y="4698719"/>
            <a:ext cx="6549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54875" spcFirstLastPara="1" rIns="548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362" name="Google Shape;362;p46"/>
          <p:cNvGraphicFramePr/>
          <p:nvPr/>
        </p:nvGraphicFramePr>
        <p:xfrm>
          <a:off x="2742975" y="6536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{3078BF7C-54F9-4836-BF0C-6C9EFA175374}</a:tableStyleId>
              </a:tblPr>
              <a:tblGrid>
                <a:gridCol w="2426600"/>
                <a:gridCol w="1000650"/>
                <a:gridCol w="1713600"/>
                <a:gridCol w="1165800"/>
              </a:tblGrid>
              <a:tr h="391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Item</a:t>
                      </a:r>
                      <a:endParaRPr sz="1200"/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Quantity</a:t>
                      </a:r>
                      <a:endParaRPr sz="1200"/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Price per</a:t>
                      </a:r>
                      <a:endParaRPr sz="1200"/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Total</a:t>
                      </a:r>
                      <a:endParaRPr sz="1200"/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</a:tr>
              <a:tr h="391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MCU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6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$    8.00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$    48.00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91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UWB sensor</a:t>
                      </a:r>
                      <a:endParaRPr sz="12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6</a:t>
                      </a:r>
                      <a:endParaRPr sz="12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$  17.00</a:t>
                      </a:r>
                      <a:endParaRPr sz="12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$  102.00</a:t>
                      </a:r>
                      <a:endParaRPr sz="12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1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PCB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4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$  25.00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$  100.00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1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Motors</a:t>
                      </a:r>
                      <a:endParaRPr sz="1200"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10</a:t>
                      </a:r>
                      <a:endParaRPr sz="1200"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$    7.60</a:t>
                      </a:r>
                      <a:endParaRPr sz="1200"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$    76.00</a:t>
                      </a:r>
                      <a:endParaRPr sz="1200"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1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Wheels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9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$    4.50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$    40.50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1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Battery and Charging 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3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$  15.00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$    45.00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1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Collision Sensors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5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$    7.15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$    35.75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1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Cliff Detection Sensor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3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$    5.00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$    15.00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0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Input Device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6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Owned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$     </a:t>
                      </a:r>
                      <a:r>
                        <a:rPr lang="en" sz="1200"/>
                        <a:t> 0.00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1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Total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$  4</a:t>
                      </a:r>
                      <a:r>
                        <a:rPr lang="en" sz="1200"/>
                        <a:t>62</a:t>
                      </a:r>
                      <a:r>
                        <a:rPr lang="en" sz="1200"/>
                        <a:t>.25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63" name="Google Shape;363;p46"/>
          <p:cNvSpPr txBox="1"/>
          <p:nvPr/>
        </p:nvSpPr>
        <p:spPr>
          <a:xfrm>
            <a:off x="335600" y="1049750"/>
            <a:ext cx="2124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47"/>
          <p:cNvSpPr txBox="1"/>
          <p:nvPr>
            <p:ph type="title"/>
          </p:nvPr>
        </p:nvSpPr>
        <p:spPr>
          <a:xfrm>
            <a:off x="474133" y="401675"/>
            <a:ext cx="8210700" cy="5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10513"/>
              </a:buClr>
              <a:buSzPts val="2500"/>
              <a:buFont typeface="Arial"/>
              <a:buNone/>
            </a:pPr>
            <a:r>
              <a:rPr lang="en"/>
              <a:t>MDR Deliverables</a:t>
            </a:r>
            <a:endParaRPr/>
          </a:p>
        </p:txBody>
      </p:sp>
      <p:sp>
        <p:nvSpPr>
          <p:cNvPr id="369" name="Google Shape;369;p47"/>
          <p:cNvSpPr txBox="1"/>
          <p:nvPr>
            <p:ph idx="1" type="body"/>
          </p:nvPr>
        </p:nvSpPr>
        <p:spPr>
          <a:xfrm>
            <a:off x="261775" y="915275"/>
            <a:ext cx="4725900" cy="291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1 Moving Coaster</a:t>
            </a:r>
            <a:endParaRPr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Moves properly and </a:t>
            </a:r>
            <a:r>
              <a:rPr lang="en"/>
              <a:t>accurately</a:t>
            </a:r>
            <a:endParaRPr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Accurately detects positioning</a:t>
            </a:r>
            <a:endParaRPr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Goes to location when called</a:t>
            </a:r>
            <a:endParaRPr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Can detect if an object is in the way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2 Callers</a:t>
            </a:r>
            <a:endParaRPr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Can send signal to coaster and hub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1 Charging Hub</a:t>
            </a:r>
            <a:endParaRPr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Can send signal to coaster and callers </a:t>
            </a:r>
            <a:endParaRPr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Potentially charges system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47"/>
          <p:cNvSpPr txBox="1"/>
          <p:nvPr>
            <p:ph idx="2" type="body"/>
          </p:nvPr>
        </p:nvSpPr>
        <p:spPr>
          <a:xfrm>
            <a:off x="5175398" y="4698718"/>
            <a:ext cx="30825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ts val="900"/>
              <a:buNone/>
            </a:pPr>
            <a:r>
              <a:t/>
            </a:r>
            <a:endParaRPr/>
          </a:p>
        </p:txBody>
      </p:sp>
      <p:sp>
        <p:nvSpPr>
          <p:cNvPr id="371" name="Google Shape;371;p47"/>
          <p:cNvSpPr txBox="1"/>
          <p:nvPr>
            <p:ph idx="11" type="ftr"/>
          </p:nvPr>
        </p:nvSpPr>
        <p:spPr>
          <a:xfrm>
            <a:off x="8282624" y="4698719"/>
            <a:ext cx="6549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54875" spcFirstLastPara="1" rIns="548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2" name="Google Shape;372;p47"/>
          <p:cNvSpPr txBox="1"/>
          <p:nvPr/>
        </p:nvSpPr>
        <p:spPr>
          <a:xfrm>
            <a:off x="5104625" y="915275"/>
            <a:ext cx="3580200" cy="18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en" sz="2000"/>
              <a:t>Plans for</a:t>
            </a:r>
            <a:r>
              <a:rPr b="1" lang="en" sz="2000"/>
              <a:t> PCB</a:t>
            </a:r>
            <a:endParaRPr sz="17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700"/>
              <a:t>Motor Pins</a:t>
            </a:r>
            <a:endParaRPr sz="17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700">
                <a:solidFill>
                  <a:schemeClr val="dk1"/>
                </a:solidFill>
              </a:rPr>
              <a:t>Microcontroller</a:t>
            </a:r>
            <a:endParaRPr sz="1700"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 sz="1700"/>
              <a:t>Sensors</a:t>
            </a:r>
            <a:endParaRPr sz="1700"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 sz="1700"/>
              <a:t>Communication</a:t>
            </a:r>
            <a:endParaRPr sz="1700"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 sz="1700"/>
              <a:t>User input method</a:t>
            </a:r>
            <a:endParaRPr sz="17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48"/>
          <p:cNvSpPr txBox="1"/>
          <p:nvPr>
            <p:ph type="title"/>
          </p:nvPr>
        </p:nvSpPr>
        <p:spPr>
          <a:xfrm>
            <a:off x="474133" y="401675"/>
            <a:ext cx="8210700" cy="5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10513"/>
              </a:buClr>
              <a:buSzPts val="2500"/>
              <a:buFont typeface="Arial"/>
              <a:buNone/>
            </a:pPr>
            <a:r>
              <a:rPr lang="en"/>
              <a:t>Gantt Chart</a:t>
            </a:r>
            <a:endParaRPr/>
          </a:p>
        </p:txBody>
      </p:sp>
      <p:sp>
        <p:nvSpPr>
          <p:cNvPr id="378" name="Google Shape;378;p48"/>
          <p:cNvSpPr txBox="1"/>
          <p:nvPr>
            <p:ph idx="2" type="body"/>
          </p:nvPr>
        </p:nvSpPr>
        <p:spPr>
          <a:xfrm>
            <a:off x="5175398" y="4698718"/>
            <a:ext cx="30825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ts val="900"/>
              <a:buNone/>
            </a:pPr>
            <a:r>
              <a:t/>
            </a:r>
            <a:endParaRPr/>
          </a:p>
        </p:txBody>
      </p:sp>
      <p:sp>
        <p:nvSpPr>
          <p:cNvPr id="379" name="Google Shape;379;p48"/>
          <p:cNvSpPr txBox="1"/>
          <p:nvPr>
            <p:ph idx="11" type="ftr"/>
          </p:nvPr>
        </p:nvSpPr>
        <p:spPr>
          <a:xfrm>
            <a:off x="8282624" y="4698719"/>
            <a:ext cx="6549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54875" spcFirstLastPara="1" rIns="548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80" name="Google Shape;380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875" y="935325"/>
            <a:ext cx="8839200" cy="3272842"/>
          </a:xfrm>
          <a:prstGeom prst="rect">
            <a:avLst/>
          </a:prstGeom>
          <a:noFill/>
          <a:ln>
            <a:noFill/>
          </a:ln>
        </p:spPr>
      </p:pic>
      <p:pic>
        <p:nvPicPr>
          <p:cNvPr id="381" name="Google Shape;381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52025" y="30450"/>
            <a:ext cx="3963724" cy="142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49"/>
          <p:cNvSpPr txBox="1"/>
          <p:nvPr>
            <p:ph idx="1" type="body"/>
          </p:nvPr>
        </p:nvSpPr>
        <p:spPr>
          <a:xfrm>
            <a:off x="0" y="1908418"/>
            <a:ext cx="9144000" cy="66333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</a:pPr>
            <a:r>
              <a:rPr lang="en" sz="2500"/>
              <a:t>QUESTIONS &amp; ANSWERS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6"/>
          <p:cNvSpPr txBox="1"/>
          <p:nvPr>
            <p:ph type="title"/>
          </p:nvPr>
        </p:nvSpPr>
        <p:spPr>
          <a:xfrm>
            <a:off x="474133" y="401675"/>
            <a:ext cx="8210700" cy="5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10513"/>
              </a:buClr>
              <a:buSzPts val="2500"/>
              <a:buFont typeface="Arial"/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133" name="Google Shape;133;p26"/>
          <p:cNvSpPr txBox="1"/>
          <p:nvPr>
            <p:ph idx="1" type="body"/>
          </p:nvPr>
        </p:nvSpPr>
        <p:spPr>
          <a:xfrm>
            <a:off x="397575" y="1214050"/>
            <a:ext cx="4397400" cy="291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" sz="1700"/>
              <a:t>Some people struggle with mundane actions in life, such as passing dishes on a large table.</a:t>
            </a:r>
            <a:endParaRPr sz="17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" sz="1700"/>
              <a:t>Lazy Susans are nice, but only work on round tables and requires user to have reach.</a:t>
            </a:r>
            <a:endParaRPr sz="17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" sz="1700"/>
              <a:t>What if there was a small, portable device that can move dishes across any table of arbitrary shape?</a:t>
            </a:r>
            <a:endParaRPr sz="1700"/>
          </a:p>
        </p:txBody>
      </p:sp>
      <p:sp>
        <p:nvSpPr>
          <p:cNvPr id="134" name="Google Shape;134;p26"/>
          <p:cNvSpPr txBox="1"/>
          <p:nvPr>
            <p:ph idx="2" type="body"/>
          </p:nvPr>
        </p:nvSpPr>
        <p:spPr>
          <a:xfrm>
            <a:off x="5175398" y="4698718"/>
            <a:ext cx="30825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ts val="900"/>
              <a:buNone/>
            </a:pPr>
            <a:r>
              <a:rPr lang="en"/>
              <a:t>https://en.wikipedia.org/wiki/Lazy_Susan</a:t>
            </a:r>
            <a:endParaRPr/>
          </a:p>
        </p:txBody>
      </p:sp>
      <p:sp>
        <p:nvSpPr>
          <p:cNvPr id="135" name="Google Shape;135;p26"/>
          <p:cNvSpPr txBox="1"/>
          <p:nvPr>
            <p:ph idx="11" type="ftr"/>
          </p:nvPr>
        </p:nvSpPr>
        <p:spPr>
          <a:xfrm>
            <a:off x="8282624" y="4698719"/>
            <a:ext cx="6549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54875" spcFirstLastPara="1" rIns="548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6" name="Google Shape;13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2475" y="1004637"/>
            <a:ext cx="4010225" cy="2663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7"/>
          <p:cNvSpPr txBox="1"/>
          <p:nvPr>
            <p:ph type="title"/>
          </p:nvPr>
        </p:nvSpPr>
        <p:spPr>
          <a:xfrm>
            <a:off x="474133" y="401675"/>
            <a:ext cx="8210700" cy="5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10513"/>
              </a:buClr>
              <a:buSzPts val="2500"/>
              <a:buFont typeface="Arial"/>
              <a:buNone/>
            </a:pPr>
            <a:r>
              <a:rPr lang="en"/>
              <a:t>Our Solution</a:t>
            </a:r>
            <a:endParaRPr/>
          </a:p>
        </p:txBody>
      </p:sp>
      <p:sp>
        <p:nvSpPr>
          <p:cNvPr id="142" name="Google Shape;142;p27"/>
          <p:cNvSpPr txBox="1"/>
          <p:nvPr>
            <p:ph idx="1" type="body"/>
          </p:nvPr>
        </p:nvSpPr>
        <p:spPr>
          <a:xfrm>
            <a:off x="482204" y="1214050"/>
            <a:ext cx="8210700" cy="291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"/>
              <a:t>“Lazy Bob”: A moving coaster that approaches the user when called. 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b="0" lang="en"/>
              <a:t>Stably transport items around a table to different users</a:t>
            </a:r>
            <a:endParaRPr b="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b="0" lang="en"/>
              <a:t>Provide a simple way to interface with all coasters</a:t>
            </a:r>
            <a:endParaRPr b="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b="0" lang="en"/>
              <a:t>Adapt to its environment</a:t>
            </a:r>
            <a:endParaRPr b="0"/>
          </a:p>
        </p:txBody>
      </p:sp>
      <p:sp>
        <p:nvSpPr>
          <p:cNvPr id="143" name="Google Shape;143;p27"/>
          <p:cNvSpPr txBox="1"/>
          <p:nvPr>
            <p:ph idx="2" type="body"/>
          </p:nvPr>
        </p:nvSpPr>
        <p:spPr>
          <a:xfrm>
            <a:off x="5175398" y="4698718"/>
            <a:ext cx="30825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ts val="900"/>
              <a:buNone/>
            </a:pPr>
            <a:r>
              <a:t/>
            </a:r>
            <a:endParaRPr/>
          </a:p>
        </p:txBody>
      </p:sp>
      <p:sp>
        <p:nvSpPr>
          <p:cNvPr id="144" name="Google Shape;144;p27"/>
          <p:cNvSpPr txBox="1"/>
          <p:nvPr>
            <p:ph idx="11" type="ftr"/>
          </p:nvPr>
        </p:nvSpPr>
        <p:spPr>
          <a:xfrm>
            <a:off x="8282624" y="4698719"/>
            <a:ext cx="6549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54875" spcFirstLastPara="1" rIns="548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" name="Google Shape;149;p28"/>
          <p:cNvGrpSpPr/>
          <p:nvPr/>
        </p:nvGrpSpPr>
        <p:grpSpPr>
          <a:xfrm>
            <a:off x="4182200" y="2206075"/>
            <a:ext cx="912000" cy="912000"/>
            <a:chOff x="3926250" y="1885950"/>
            <a:chExt cx="912000" cy="912000"/>
          </a:xfrm>
        </p:grpSpPr>
        <p:sp>
          <p:nvSpPr>
            <p:cNvPr id="150" name="Google Shape;150;p28"/>
            <p:cNvSpPr/>
            <p:nvPr/>
          </p:nvSpPr>
          <p:spPr>
            <a:xfrm>
              <a:off x="4286250" y="1885950"/>
              <a:ext cx="192000" cy="9120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28"/>
            <p:cNvSpPr/>
            <p:nvPr/>
          </p:nvSpPr>
          <p:spPr>
            <a:xfrm rot="5400000">
              <a:off x="4286250" y="1885950"/>
              <a:ext cx="192000" cy="9120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2" name="Google Shape;152;p28"/>
          <p:cNvSpPr txBox="1"/>
          <p:nvPr/>
        </p:nvSpPr>
        <p:spPr>
          <a:xfrm>
            <a:off x="4406275" y="2461975"/>
            <a:ext cx="860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HQ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53" name="Google Shape;153;p28"/>
          <p:cNvSpPr/>
          <p:nvPr/>
        </p:nvSpPr>
        <p:spPr>
          <a:xfrm>
            <a:off x="3566150" y="1549900"/>
            <a:ext cx="713100" cy="6927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1"/>
                </a:solidFill>
              </a:rPr>
              <a:t>Coaster</a:t>
            </a:r>
            <a:endParaRPr sz="700">
              <a:solidFill>
                <a:schemeClr val="lt1"/>
              </a:solidFill>
            </a:endParaRPr>
          </a:p>
        </p:txBody>
      </p:sp>
      <p:grpSp>
        <p:nvGrpSpPr>
          <p:cNvPr id="154" name="Google Shape;154;p28"/>
          <p:cNvGrpSpPr/>
          <p:nvPr/>
        </p:nvGrpSpPr>
        <p:grpSpPr>
          <a:xfrm>
            <a:off x="6796275" y="1834500"/>
            <a:ext cx="1117800" cy="1014900"/>
            <a:chOff x="726950" y="2436100"/>
            <a:chExt cx="1117800" cy="1014900"/>
          </a:xfrm>
        </p:grpSpPr>
        <p:sp>
          <p:nvSpPr>
            <p:cNvPr id="155" name="Google Shape;155;p28"/>
            <p:cNvSpPr/>
            <p:nvPr/>
          </p:nvSpPr>
          <p:spPr>
            <a:xfrm>
              <a:off x="726950" y="2436100"/>
              <a:ext cx="1117800" cy="10149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28"/>
            <p:cNvSpPr/>
            <p:nvPr/>
          </p:nvSpPr>
          <p:spPr>
            <a:xfrm>
              <a:off x="783775" y="2487550"/>
              <a:ext cx="1000500" cy="9120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/>
                <a:t>Plate 5</a:t>
              </a:r>
              <a:endParaRPr sz="1200"/>
            </a:p>
          </p:txBody>
        </p:sp>
      </p:grpSp>
      <p:grpSp>
        <p:nvGrpSpPr>
          <p:cNvPr id="157" name="Google Shape;157;p28"/>
          <p:cNvGrpSpPr/>
          <p:nvPr/>
        </p:nvGrpSpPr>
        <p:grpSpPr>
          <a:xfrm>
            <a:off x="1640600" y="3836675"/>
            <a:ext cx="1117800" cy="1014900"/>
            <a:chOff x="726950" y="2436100"/>
            <a:chExt cx="1117800" cy="1014900"/>
          </a:xfrm>
        </p:grpSpPr>
        <p:sp>
          <p:nvSpPr>
            <p:cNvPr id="158" name="Google Shape;158;p28"/>
            <p:cNvSpPr/>
            <p:nvPr/>
          </p:nvSpPr>
          <p:spPr>
            <a:xfrm>
              <a:off x="726950" y="2436100"/>
              <a:ext cx="1117800" cy="10149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8"/>
            <p:cNvSpPr/>
            <p:nvPr/>
          </p:nvSpPr>
          <p:spPr>
            <a:xfrm>
              <a:off x="783775" y="2487550"/>
              <a:ext cx="1000500" cy="9120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/>
                <a:t>Plate 3</a:t>
              </a:r>
              <a:endParaRPr sz="1200"/>
            </a:p>
          </p:txBody>
        </p:sp>
      </p:grpSp>
      <p:grpSp>
        <p:nvGrpSpPr>
          <p:cNvPr id="160" name="Google Shape;160;p28"/>
          <p:cNvGrpSpPr/>
          <p:nvPr/>
        </p:nvGrpSpPr>
        <p:grpSpPr>
          <a:xfrm>
            <a:off x="373400" y="2064300"/>
            <a:ext cx="1117800" cy="1014900"/>
            <a:chOff x="726950" y="2436100"/>
            <a:chExt cx="1117800" cy="1014900"/>
          </a:xfrm>
        </p:grpSpPr>
        <p:sp>
          <p:nvSpPr>
            <p:cNvPr id="161" name="Google Shape;161;p28"/>
            <p:cNvSpPr/>
            <p:nvPr/>
          </p:nvSpPr>
          <p:spPr>
            <a:xfrm>
              <a:off x="726950" y="2436100"/>
              <a:ext cx="1117800" cy="10149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28"/>
            <p:cNvSpPr/>
            <p:nvPr/>
          </p:nvSpPr>
          <p:spPr>
            <a:xfrm>
              <a:off x="783775" y="2487550"/>
              <a:ext cx="1000500" cy="9120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/>
                <a:t>Plate 1</a:t>
              </a:r>
              <a:endParaRPr sz="1200"/>
            </a:p>
          </p:txBody>
        </p:sp>
      </p:grpSp>
      <p:grpSp>
        <p:nvGrpSpPr>
          <p:cNvPr id="163" name="Google Shape;163;p28"/>
          <p:cNvGrpSpPr/>
          <p:nvPr/>
        </p:nvGrpSpPr>
        <p:grpSpPr>
          <a:xfrm>
            <a:off x="3823350" y="3743675"/>
            <a:ext cx="1117800" cy="1014900"/>
            <a:chOff x="726950" y="2436100"/>
            <a:chExt cx="1117800" cy="1014900"/>
          </a:xfrm>
        </p:grpSpPr>
        <p:sp>
          <p:nvSpPr>
            <p:cNvPr id="164" name="Google Shape;164;p28"/>
            <p:cNvSpPr/>
            <p:nvPr/>
          </p:nvSpPr>
          <p:spPr>
            <a:xfrm>
              <a:off x="726950" y="2436100"/>
              <a:ext cx="1117800" cy="10149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28"/>
            <p:cNvSpPr/>
            <p:nvPr/>
          </p:nvSpPr>
          <p:spPr>
            <a:xfrm>
              <a:off x="783775" y="2487550"/>
              <a:ext cx="1000500" cy="9120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/>
                <a:t>Plate 4</a:t>
              </a:r>
              <a:endParaRPr sz="1200"/>
            </a:p>
          </p:txBody>
        </p:sp>
      </p:grpSp>
      <p:grpSp>
        <p:nvGrpSpPr>
          <p:cNvPr id="166" name="Google Shape;166;p28"/>
          <p:cNvGrpSpPr/>
          <p:nvPr/>
        </p:nvGrpSpPr>
        <p:grpSpPr>
          <a:xfrm>
            <a:off x="1878325" y="350500"/>
            <a:ext cx="1117800" cy="1014900"/>
            <a:chOff x="726950" y="2436100"/>
            <a:chExt cx="1117800" cy="1014900"/>
          </a:xfrm>
        </p:grpSpPr>
        <p:sp>
          <p:nvSpPr>
            <p:cNvPr id="167" name="Google Shape;167;p28"/>
            <p:cNvSpPr/>
            <p:nvPr/>
          </p:nvSpPr>
          <p:spPr>
            <a:xfrm>
              <a:off x="726950" y="2436100"/>
              <a:ext cx="1117800" cy="10149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28"/>
            <p:cNvSpPr/>
            <p:nvPr/>
          </p:nvSpPr>
          <p:spPr>
            <a:xfrm>
              <a:off x="783775" y="2487550"/>
              <a:ext cx="1000500" cy="9120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/>
                <a:t>Plate 2</a:t>
              </a:r>
              <a:endParaRPr sz="1200"/>
            </a:p>
          </p:txBody>
        </p:sp>
      </p:grpSp>
      <p:grpSp>
        <p:nvGrpSpPr>
          <p:cNvPr id="169" name="Google Shape;169;p28"/>
          <p:cNvGrpSpPr/>
          <p:nvPr/>
        </p:nvGrpSpPr>
        <p:grpSpPr>
          <a:xfrm rot="-5400000">
            <a:off x="8339350" y="2287050"/>
            <a:ext cx="829800" cy="294900"/>
            <a:chOff x="1652775" y="1714500"/>
            <a:chExt cx="829800" cy="294900"/>
          </a:xfrm>
        </p:grpSpPr>
        <p:sp>
          <p:nvSpPr>
            <p:cNvPr id="170" name="Google Shape;170;p28"/>
            <p:cNvSpPr/>
            <p:nvPr/>
          </p:nvSpPr>
          <p:spPr>
            <a:xfrm>
              <a:off x="1652775" y="1714500"/>
              <a:ext cx="829800" cy="294900"/>
            </a:xfrm>
            <a:prstGeom prst="roundRect">
              <a:avLst>
                <a:gd fmla="val 16667" name="adj"/>
              </a:avLst>
            </a:prstGeom>
            <a:solidFill>
              <a:srgbClr val="00FF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28"/>
            <p:cNvSpPr/>
            <p:nvPr/>
          </p:nvSpPr>
          <p:spPr>
            <a:xfrm>
              <a:off x="1975125" y="1769400"/>
              <a:ext cx="185100" cy="185100"/>
            </a:xfrm>
            <a:prstGeom prst="ellipse">
              <a:avLst/>
            </a:prstGeom>
            <a:solidFill>
              <a:srgbClr val="9900F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2" name="Google Shape;172;p28"/>
          <p:cNvSpPr txBox="1"/>
          <p:nvPr/>
        </p:nvSpPr>
        <p:spPr>
          <a:xfrm>
            <a:off x="0" y="54875"/>
            <a:ext cx="2046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9900FF"/>
                </a:solidFill>
                <a:latin typeface="Proxima Nova"/>
                <a:ea typeface="Proxima Nova"/>
                <a:cs typeface="Proxima Nova"/>
                <a:sym typeface="Proxima Nova"/>
              </a:rPr>
              <a:t>Purple: Caller</a:t>
            </a:r>
            <a:endParaRPr b="1" sz="1200">
              <a:solidFill>
                <a:srgbClr val="9900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accent4"/>
                </a:solidFill>
                <a:latin typeface="Proxima Nova"/>
                <a:ea typeface="Proxima Nova"/>
                <a:cs typeface="Proxima Nova"/>
                <a:sym typeface="Proxima Nova"/>
              </a:rPr>
              <a:t>Yellow: Random Object</a:t>
            </a:r>
            <a:endParaRPr b="1" sz="1200">
              <a:solidFill>
                <a:schemeClr val="accent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73" name="Google Shape;173;p28"/>
          <p:cNvSpPr/>
          <p:nvPr/>
        </p:nvSpPr>
        <p:spPr>
          <a:xfrm>
            <a:off x="4773175" y="1405900"/>
            <a:ext cx="493800" cy="400200"/>
          </a:xfrm>
          <a:prstGeom prst="snip2SameRect">
            <a:avLst>
              <a:gd fmla="val 16667" name="adj1"/>
              <a:gd fmla="val 0" name="adj2"/>
            </a:avLst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174" name="Google Shape;174;p28"/>
          <p:cNvSpPr/>
          <p:nvPr/>
        </p:nvSpPr>
        <p:spPr>
          <a:xfrm>
            <a:off x="2502325" y="2849388"/>
            <a:ext cx="493800" cy="400200"/>
          </a:xfrm>
          <a:prstGeom prst="snip2SameRect">
            <a:avLst>
              <a:gd fmla="val 16667" name="adj1"/>
              <a:gd fmla="val 0" name="adj2"/>
            </a:avLst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175" name="Google Shape;175;p28"/>
          <p:cNvSpPr/>
          <p:nvPr/>
        </p:nvSpPr>
        <p:spPr>
          <a:xfrm>
            <a:off x="6332975" y="3589775"/>
            <a:ext cx="493800" cy="400200"/>
          </a:xfrm>
          <a:prstGeom prst="snip2SameRect">
            <a:avLst>
              <a:gd fmla="val 16667" name="adj1"/>
              <a:gd fmla="val 0" name="adj2"/>
            </a:avLst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176" name="Google Shape;176;p28"/>
          <p:cNvSpPr/>
          <p:nvPr/>
        </p:nvSpPr>
        <p:spPr>
          <a:xfrm>
            <a:off x="6020575" y="813825"/>
            <a:ext cx="493800" cy="400200"/>
          </a:xfrm>
          <a:prstGeom prst="snip2SameRect">
            <a:avLst>
              <a:gd fmla="val 16667" name="adj1"/>
              <a:gd fmla="val 0" name="adj2"/>
            </a:avLst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177" name="Google Shape;177;p28"/>
          <p:cNvSpPr/>
          <p:nvPr/>
        </p:nvSpPr>
        <p:spPr>
          <a:xfrm>
            <a:off x="4731250" y="170675"/>
            <a:ext cx="493800" cy="400200"/>
          </a:xfrm>
          <a:prstGeom prst="snip2SameRect">
            <a:avLst>
              <a:gd fmla="val 16667" name="adj1"/>
              <a:gd fmla="val 0" name="adj2"/>
            </a:avLst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4"/>
              </a:solidFill>
            </a:endParaRPr>
          </a:p>
        </p:txBody>
      </p:sp>
      <p:pic>
        <p:nvPicPr>
          <p:cNvPr id="178" name="Google Shape;17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5039" y="1316314"/>
            <a:ext cx="215450" cy="1820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9" name="Google Shape;179;p28"/>
          <p:cNvCxnSpPr>
            <a:stCxn id="153" idx="6"/>
          </p:cNvCxnSpPr>
          <p:nvPr/>
        </p:nvCxnSpPr>
        <p:spPr>
          <a:xfrm>
            <a:off x="4279250" y="1896250"/>
            <a:ext cx="4211100" cy="494400"/>
          </a:xfrm>
          <a:prstGeom prst="straightConnector1">
            <a:avLst/>
          </a:prstGeom>
          <a:noFill/>
          <a:ln cap="flat" cmpd="sng" w="9525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0" name="Google Shape;180;p28"/>
          <p:cNvSpPr/>
          <p:nvPr/>
        </p:nvSpPr>
        <p:spPr>
          <a:xfrm>
            <a:off x="4018725" y="1615725"/>
            <a:ext cx="658500" cy="658500"/>
          </a:xfrm>
          <a:prstGeom prst="arc">
            <a:avLst>
              <a:gd fmla="val 14232872" name="adj1"/>
              <a:gd fmla="val 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28"/>
          <p:cNvSpPr txBox="1"/>
          <p:nvPr/>
        </p:nvSpPr>
        <p:spPr>
          <a:xfrm>
            <a:off x="4380300" y="1316325"/>
            <a:ext cx="38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θ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82" name="Google Shape;182;p28"/>
          <p:cNvSpPr txBox="1"/>
          <p:nvPr/>
        </p:nvSpPr>
        <p:spPr>
          <a:xfrm>
            <a:off x="6028250" y="1997975"/>
            <a:ext cx="713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r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83" name="Google Shape;183;p28"/>
          <p:cNvCxnSpPr>
            <a:stCxn id="150" idx="0"/>
            <a:endCxn id="150" idx="0"/>
          </p:cNvCxnSpPr>
          <p:nvPr/>
        </p:nvCxnSpPr>
        <p:spPr>
          <a:xfrm>
            <a:off x="4638200" y="2206075"/>
            <a:ext cx="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4" name="Google Shape;184;p28"/>
          <p:cNvSpPr/>
          <p:nvPr/>
        </p:nvSpPr>
        <p:spPr>
          <a:xfrm rot="-811">
            <a:off x="4007247" y="2092379"/>
            <a:ext cx="1272300" cy="1139400"/>
          </a:xfrm>
          <a:prstGeom prst="hexagon">
            <a:avLst>
              <a:gd fmla="val 25000" name="adj"/>
              <a:gd fmla="val 115470" name="vf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8"/>
          <p:cNvSpPr txBox="1"/>
          <p:nvPr>
            <p:ph idx="4294967295" type="ftr"/>
          </p:nvPr>
        </p:nvSpPr>
        <p:spPr>
          <a:xfrm>
            <a:off x="8282624" y="4698719"/>
            <a:ext cx="6549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54875" spcFirstLastPara="1" rIns="548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6" name="Google Shape;186;p28"/>
          <p:cNvSpPr/>
          <p:nvPr/>
        </p:nvSpPr>
        <p:spPr>
          <a:xfrm>
            <a:off x="3507138" y="506275"/>
            <a:ext cx="713100" cy="6927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1"/>
                </a:solidFill>
              </a:rPr>
              <a:t>Coaster</a:t>
            </a:r>
            <a:endParaRPr sz="700">
              <a:solidFill>
                <a:schemeClr val="lt1"/>
              </a:solidFill>
            </a:endParaRPr>
          </a:p>
        </p:txBody>
      </p:sp>
      <p:sp>
        <p:nvSpPr>
          <p:cNvPr id="187" name="Google Shape;187;p28"/>
          <p:cNvSpPr/>
          <p:nvPr/>
        </p:nvSpPr>
        <p:spPr>
          <a:xfrm>
            <a:off x="5113488" y="642038"/>
            <a:ext cx="713100" cy="6927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1"/>
                </a:solidFill>
              </a:rPr>
              <a:t>Coaster</a:t>
            </a:r>
            <a:endParaRPr sz="700">
              <a:solidFill>
                <a:schemeClr val="lt1"/>
              </a:solidFill>
            </a:endParaRPr>
          </a:p>
        </p:txBody>
      </p:sp>
      <p:sp>
        <p:nvSpPr>
          <p:cNvPr id="188" name="Google Shape;188;p28"/>
          <p:cNvSpPr/>
          <p:nvPr/>
        </p:nvSpPr>
        <p:spPr>
          <a:xfrm>
            <a:off x="5908225" y="1361363"/>
            <a:ext cx="713100" cy="6927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1"/>
                </a:solidFill>
              </a:rPr>
              <a:t>Coaster</a:t>
            </a:r>
            <a:endParaRPr sz="700">
              <a:solidFill>
                <a:schemeClr val="lt1"/>
              </a:solidFill>
            </a:endParaRPr>
          </a:p>
        </p:txBody>
      </p:sp>
      <p:sp>
        <p:nvSpPr>
          <p:cNvPr id="189" name="Google Shape;189;p28"/>
          <p:cNvSpPr/>
          <p:nvPr/>
        </p:nvSpPr>
        <p:spPr>
          <a:xfrm>
            <a:off x="7529088" y="857363"/>
            <a:ext cx="713100" cy="6927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1"/>
                </a:solidFill>
              </a:rPr>
              <a:t>Coaster</a:t>
            </a:r>
            <a:endParaRPr sz="700">
              <a:solidFill>
                <a:schemeClr val="lt1"/>
              </a:solidFill>
            </a:endParaRPr>
          </a:p>
        </p:txBody>
      </p:sp>
      <p:sp>
        <p:nvSpPr>
          <p:cNvPr id="190" name="Google Shape;190;p28"/>
          <p:cNvSpPr/>
          <p:nvPr/>
        </p:nvSpPr>
        <p:spPr>
          <a:xfrm>
            <a:off x="7968988" y="1453863"/>
            <a:ext cx="713100" cy="6927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1"/>
                </a:solidFill>
              </a:rPr>
              <a:t>Coaster</a:t>
            </a:r>
            <a:endParaRPr sz="700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2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1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9"/>
          <p:cNvSpPr txBox="1"/>
          <p:nvPr>
            <p:ph type="title"/>
          </p:nvPr>
        </p:nvSpPr>
        <p:spPr>
          <a:xfrm>
            <a:off x="474133" y="401675"/>
            <a:ext cx="8210700" cy="5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10513"/>
              </a:buClr>
              <a:buSzPts val="2500"/>
              <a:buFont typeface="Arial"/>
              <a:buNone/>
            </a:pPr>
            <a:r>
              <a:rPr lang="en"/>
              <a:t>Similar Product: AirPorter</a:t>
            </a:r>
            <a:endParaRPr/>
          </a:p>
        </p:txBody>
      </p:sp>
      <p:sp>
        <p:nvSpPr>
          <p:cNvPr id="196" name="Google Shape;196;p29"/>
          <p:cNvSpPr txBox="1"/>
          <p:nvPr>
            <p:ph idx="1" type="body"/>
          </p:nvPr>
        </p:nvSpPr>
        <p:spPr>
          <a:xfrm>
            <a:off x="415925" y="1008650"/>
            <a:ext cx="4566900" cy="291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0" lang="en"/>
              <a:t>Autonomous-driving capability that allows baggage to be delivered to the designated destination​</a:t>
            </a:r>
            <a:endParaRPr b="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0" lang="en"/>
              <a:t>Obstacle avoidance capability with dynamic obstacle detection</a:t>
            </a:r>
            <a:endParaRPr b="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0" lang="en"/>
              <a:t>Size constraints, not sold commercially</a:t>
            </a:r>
            <a:r>
              <a:rPr lang="en"/>
              <a:t> </a:t>
            </a:r>
            <a:endParaRPr/>
          </a:p>
        </p:txBody>
      </p:sp>
      <p:sp>
        <p:nvSpPr>
          <p:cNvPr id="197" name="Google Shape;197;p29"/>
          <p:cNvSpPr txBox="1"/>
          <p:nvPr>
            <p:ph idx="2" type="body"/>
          </p:nvPr>
        </p:nvSpPr>
        <p:spPr>
          <a:xfrm>
            <a:off x="5175398" y="4698718"/>
            <a:ext cx="30825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ts val="900"/>
              <a:buNone/>
            </a:pPr>
            <a:r>
              <a:rPr lang="en"/>
              <a:t>https://www.wonikrobotics.com/delivery</a:t>
            </a:r>
            <a:endParaRPr/>
          </a:p>
        </p:txBody>
      </p:sp>
      <p:sp>
        <p:nvSpPr>
          <p:cNvPr id="198" name="Google Shape;198;p29"/>
          <p:cNvSpPr txBox="1"/>
          <p:nvPr>
            <p:ph idx="11" type="ftr"/>
          </p:nvPr>
        </p:nvSpPr>
        <p:spPr>
          <a:xfrm>
            <a:off x="8282624" y="4698719"/>
            <a:ext cx="6549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54875" spcFirstLastPara="1" rIns="548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9" name="Google Shape;199;p29"/>
          <p:cNvPicPr preferRelativeResize="0"/>
          <p:nvPr/>
        </p:nvPicPr>
        <p:blipFill rotWithShape="1">
          <a:blip r:embed="rId3">
            <a:alphaModFix/>
          </a:blip>
          <a:srcRect b="0" l="22215" r="0" t="19348"/>
          <a:stretch/>
        </p:blipFill>
        <p:spPr>
          <a:xfrm>
            <a:off x="3876250" y="2518725"/>
            <a:ext cx="2501175" cy="2453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50475" y="543350"/>
            <a:ext cx="2974250" cy="297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0"/>
          <p:cNvSpPr txBox="1"/>
          <p:nvPr>
            <p:ph type="title"/>
          </p:nvPr>
        </p:nvSpPr>
        <p:spPr>
          <a:xfrm>
            <a:off x="474133" y="401675"/>
            <a:ext cx="8210700" cy="5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10513"/>
              </a:buClr>
              <a:buSzPts val="2500"/>
              <a:buFont typeface="Arial"/>
              <a:buNone/>
            </a:pPr>
            <a:r>
              <a:rPr lang="en"/>
              <a:t>Similar Product: Starship Delivery Robot</a:t>
            </a:r>
            <a:endParaRPr/>
          </a:p>
        </p:txBody>
      </p:sp>
      <p:sp>
        <p:nvSpPr>
          <p:cNvPr id="206" name="Google Shape;206;p30"/>
          <p:cNvSpPr txBox="1"/>
          <p:nvPr>
            <p:ph idx="1" type="body"/>
          </p:nvPr>
        </p:nvSpPr>
        <p:spPr>
          <a:xfrm>
            <a:off x="336425" y="1067675"/>
            <a:ext cx="4421100" cy="291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0" lang="en"/>
              <a:t>An a</a:t>
            </a:r>
            <a:r>
              <a:rPr b="0" lang="en"/>
              <a:t>utonomous device that carries items over short distances</a:t>
            </a:r>
            <a:endParaRPr b="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0" lang="en"/>
              <a:t>Uses twelve cameras, ultrasonic sensors, radar, neural networks, etc. to detect obstacles</a:t>
            </a:r>
            <a:endParaRPr b="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0" lang="en"/>
              <a:t>Uses computer vision and GPS for location</a:t>
            </a:r>
            <a:endParaRPr b="0"/>
          </a:p>
        </p:txBody>
      </p:sp>
      <p:sp>
        <p:nvSpPr>
          <p:cNvPr id="207" name="Google Shape;207;p30"/>
          <p:cNvSpPr txBox="1"/>
          <p:nvPr>
            <p:ph idx="2" type="body"/>
          </p:nvPr>
        </p:nvSpPr>
        <p:spPr>
          <a:xfrm>
            <a:off x="2520350" y="4698725"/>
            <a:ext cx="57378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ts val="900"/>
              <a:buNone/>
            </a:pPr>
            <a:r>
              <a:rPr lang="en"/>
              <a:t>https://pittnews.com/article/160259/news/starship-robots-may-return-in-future-under-new-dining-contractor/</a:t>
            </a:r>
            <a:endParaRPr/>
          </a:p>
        </p:txBody>
      </p:sp>
      <p:sp>
        <p:nvSpPr>
          <p:cNvPr id="208" name="Google Shape;208;p30"/>
          <p:cNvSpPr txBox="1"/>
          <p:nvPr>
            <p:ph idx="11" type="ftr"/>
          </p:nvPr>
        </p:nvSpPr>
        <p:spPr>
          <a:xfrm>
            <a:off x="8282624" y="4698719"/>
            <a:ext cx="6549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54875" spcFirstLastPara="1" rIns="548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9" name="Google Shape;20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8175" y="1067675"/>
            <a:ext cx="4123424" cy="274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1"/>
          <p:cNvSpPr txBox="1"/>
          <p:nvPr>
            <p:ph type="title"/>
          </p:nvPr>
        </p:nvSpPr>
        <p:spPr>
          <a:xfrm>
            <a:off x="474133" y="401675"/>
            <a:ext cx="8210700" cy="5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10513"/>
              </a:buClr>
              <a:buSzPts val="2500"/>
              <a:buFont typeface="Arial"/>
              <a:buNone/>
            </a:pPr>
            <a:r>
              <a:rPr lang="en"/>
              <a:t>Similar Product: Robot Vacuums</a:t>
            </a:r>
            <a:endParaRPr/>
          </a:p>
        </p:txBody>
      </p:sp>
      <p:sp>
        <p:nvSpPr>
          <p:cNvPr id="215" name="Google Shape;215;p31"/>
          <p:cNvSpPr txBox="1"/>
          <p:nvPr>
            <p:ph idx="1" type="body"/>
          </p:nvPr>
        </p:nvSpPr>
        <p:spPr>
          <a:xfrm>
            <a:off x="482202" y="1214050"/>
            <a:ext cx="4089900" cy="291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0" lang="en"/>
              <a:t>Collision </a:t>
            </a:r>
            <a:r>
              <a:rPr b="0" lang="en"/>
              <a:t>avoidance</a:t>
            </a:r>
            <a:endParaRPr b="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0" lang="en"/>
              <a:t>Cliff detection</a:t>
            </a:r>
            <a:endParaRPr b="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0" lang="en"/>
              <a:t>They use image processing, sensors</a:t>
            </a:r>
            <a:endParaRPr b="0"/>
          </a:p>
        </p:txBody>
      </p:sp>
      <p:sp>
        <p:nvSpPr>
          <p:cNvPr id="216" name="Google Shape;216;p31"/>
          <p:cNvSpPr txBox="1"/>
          <p:nvPr>
            <p:ph idx="2" type="body"/>
          </p:nvPr>
        </p:nvSpPr>
        <p:spPr>
          <a:xfrm>
            <a:off x="2233000" y="4698725"/>
            <a:ext cx="60249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ts val="900"/>
              <a:buNone/>
            </a:pPr>
            <a:r>
              <a:rPr lang="en"/>
              <a:t>https://www.irobot.com/en_US/roomba-vacuuming/robot-vacuum-irobot-roomba-s9-plus/S955020.html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ts val="900"/>
              <a:buNone/>
            </a:pPr>
            <a:r>
              <a:rPr lang="en"/>
              <a:t>https://www.thezebra.com/resources/home/how-roomba-works/</a:t>
            </a:r>
            <a:endParaRPr/>
          </a:p>
        </p:txBody>
      </p:sp>
      <p:sp>
        <p:nvSpPr>
          <p:cNvPr id="217" name="Google Shape;217;p31"/>
          <p:cNvSpPr txBox="1"/>
          <p:nvPr>
            <p:ph idx="11" type="ftr"/>
          </p:nvPr>
        </p:nvSpPr>
        <p:spPr>
          <a:xfrm>
            <a:off x="8282624" y="4698719"/>
            <a:ext cx="6549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54875" spcFirstLastPara="1" rIns="548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8" name="Google Shape;21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2125" y="547775"/>
            <a:ext cx="2182275" cy="2182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2652614"/>
            <a:ext cx="4112826" cy="17323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2"/>
          <p:cNvSpPr txBox="1"/>
          <p:nvPr>
            <p:ph type="title"/>
          </p:nvPr>
        </p:nvSpPr>
        <p:spPr>
          <a:xfrm>
            <a:off x="474133" y="401675"/>
            <a:ext cx="8210700" cy="5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10513"/>
              </a:buClr>
              <a:buSzPts val="2500"/>
              <a:buFont typeface="Arial"/>
              <a:buNone/>
            </a:pPr>
            <a:r>
              <a:rPr lang="en"/>
              <a:t>Similar Product: Smart Coaster </a:t>
            </a:r>
            <a:endParaRPr/>
          </a:p>
          <a:p>
            <a:pPr indent="0" lvl="0" marL="22860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10513"/>
              </a:buClr>
              <a:buSzPts val="2500"/>
              <a:buFont typeface="Arial"/>
              <a:buNone/>
            </a:pPr>
            <a:r>
              <a:rPr lang="en" sz="2000"/>
              <a:t>      </a:t>
            </a:r>
            <a:r>
              <a:rPr lang="en" sz="1900"/>
              <a:t>(SDP 20 Team 16)</a:t>
            </a:r>
            <a:endParaRPr sz="1900"/>
          </a:p>
        </p:txBody>
      </p:sp>
      <p:sp>
        <p:nvSpPr>
          <p:cNvPr id="225" name="Google Shape;225;p32"/>
          <p:cNvSpPr txBox="1"/>
          <p:nvPr>
            <p:ph idx="1" type="body"/>
          </p:nvPr>
        </p:nvSpPr>
        <p:spPr>
          <a:xfrm>
            <a:off x="482200" y="1214050"/>
            <a:ext cx="4812000" cy="291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0" lang="en"/>
              <a:t>A wireless coaster system that notifies wait staff when a customer's drink is almost empty</a:t>
            </a:r>
            <a:endParaRPr b="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0" lang="en"/>
              <a:t>Similarities: Wireless communication, rechargeable batteries</a:t>
            </a:r>
            <a:endParaRPr b="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0" lang="en"/>
              <a:t>Differences: Inanimate, different purpose</a:t>
            </a:r>
            <a:endParaRPr b="0"/>
          </a:p>
        </p:txBody>
      </p:sp>
      <p:sp>
        <p:nvSpPr>
          <p:cNvPr id="226" name="Google Shape;226;p32"/>
          <p:cNvSpPr txBox="1"/>
          <p:nvPr>
            <p:ph idx="2" type="body"/>
          </p:nvPr>
        </p:nvSpPr>
        <p:spPr>
          <a:xfrm>
            <a:off x="5175398" y="4698718"/>
            <a:ext cx="30825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ts val="900"/>
              <a:buNone/>
            </a:pPr>
            <a:r>
              <a:rPr lang="en"/>
              <a:t>http://www.ecs.umass.edu/ece/sdp/sdp20/team16/</a:t>
            </a:r>
            <a:endParaRPr/>
          </a:p>
        </p:txBody>
      </p:sp>
      <p:sp>
        <p:nvSpPr>
          <p:cNvPr id="227" name="Google Shape;227;p32"/>
          <p:cNvSpPr txBox="1"/>
          <p:nvPr>
            <p:ph idx="11" type="ftr"/>
          </p:nvPr>
        </p:nvSpPr>
        <p:spPr>
          <a:xfrm>
            <a:off x="8282624" y="4698719"/>
            <a:ext cx="6549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54875" spcFirstLastPara="1" rIns="548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28" name="Google Shape;22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50825" y="159650"/>
            <a:ext cx="3154825" cy="1404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50827" y="1696525"/>
            <a:ext cx="3154825" cy="24275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ontent Slides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ivider Slid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losing Slid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Content Slides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Title Slide-3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